
<file path=[Content_Types].xml><?xml version="1.0" encoding="utf-8"?>
<Types xmlns="http://schemas.openxmlformats.org/package/2006/content-types">
  <Default Extension="jpeg" ContentType="image/jpe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1" r:id="rId3"/>
    <p:sldId id="256" r:id="rId4"/>
    <p:sldId id="260" r:id="rId5"/>
    <p:sldId id="262" r:id="rId6"/>
    <p:sldId id="263" r:id="rId7"/>
    <p:sldId id="270" r:id="rId8"/>
    <p:sldId id="271" r:id="rId9"/>
    <p:sldId id="258" r:id="rId10"/>
    <p:sldId id="257" r:id="rId11"/>
    <p:sldId id="264" r:id="rId12"/>
    <p:sldId id="261" r:id="rId13"/>
    <p:sldId id="259" r:id="rId14"/>
    <p:sldId id="265" r:id="rId15"/>
    <p:sldId id="269"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07E398F-DA29-4BFD-9F6C-88A1163621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73E734-426C-4FE9-90F6-9822DE19E02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7E398F-DA29-4BFD-9F6C-88A11636214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73E734-426C-4FE9-90F6-9822DE19E028}"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media/media1.mp4"/><Relationship Id="rId1" Type="http://schemas.openxmlformats.org/officeDocument/2006/relationships/video" Target="../media/media1.mp4"/></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media" Target="../media/media2.mp3"/><Relationship Id="rId1" Type="http://schemas.openxmlformats.org/officeDocument/2006/relationships/audio" Target="../media/media2.mp3"/></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microsoft.com/office/2007/relationships/media" Target="../media/media3.mp4"/><Relationship Id="rId1" Type="http://schemas.openxmlformats.org/officeDocument/2006/relationships/video" Target="../media/media3.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2069" y="350430"/>
            <a:ext cx="10910289" cy="1170740"/>
          </a:xfrm>
        </p:spPr>
        <p:txBody>
          <a:bodyPr>
            <a:normAutofit/>
          </a:bodyPr>
          <a:lstStyle/>
          <a:p>
            <a:r>
              <a:rPr lang="en-US" altLang="zh-CN" sz="3600" b="1" dirty="0">
                <a:highlight>
                  <a:srgbClr val="00FF00"/>
                </a:highlight>
                <a:latin typeface="Times New Roman" panose="02020603050405020304" pitchFamily="18" charset="0"/>
                <a:cs typeface="Times New Roman" panose="02020603050405020304" pitchFamily="18" charset="0"/>
              </a:rPr>
              <a:t>Step 8</a:t>
            </a:r>
            <a:r>
              <a:rPr lang="zh-CN" altLang="en-US" sz="3600" b="1" dirty="0">
                <a:highlight>
                  <a:srgbClr val="00FF00"/>
                </a:highlight>
                <a:latin typeface="Times New Roman" panose="02020603050405020304" pitchFamily="18" charset="0"/>
                <a:cs typeface="Times New Roman" panose="02020603050405020304" pitchFamily="18" charset="0"/>
              </a:rPr>
              <a:t>：</a:t>
            </a:r>
            <a:br>
              <a:rPr lang="en-US" altLang="zh-CN" sz="4000" b="1" dirty="0">
                <a:latin typeface="Times New Roman" panose="02020603050405020304" pitchFamily="18" charset="0"/>
                <a:cs typeface="Times New Roman" panose="02020603050405020304" pitchFamily="18" charset="0"/>
              </a:rPr>
            </a:br>
            <a:r>
              <a:rPr lang="zh-CN" altLang="en-US" sz="4000" dirty="0">
                <a:solidFill>
                  <a:srgbClr val="7030A0"/>
                </a:solidFill>
                <a:latin typeface="隶书" panose="02010509060101010101" pitchFamily="49" charset="-122"/>
                <a:ea typeface="隶书" panose="02010509060101010101" pitchFamily="49" charset="-122"/>
              </a:rPr>
              <a:t>高考应用文写作模拟题 </a:t>
            </a:r>
            <a:r>
              <a:rPr lang="en-US" altLang="zh-CN" sz="4000" dirty="0">
                <a:solidFill>
                  <a:srgbClr val="7030A0"/>
                </a:solidFill>
                <a:latin typeface="隶书" panose="02010509060101010101" pitchFamily="49" charset="-122"/>
                <a:ea typeface="隶书" panose="02010509060101010101" pitchFamily="49" charset="-122"/>
              </a:rPr>
              <a:t>——“</a:t>
            </a:r>
            <a:r>
              <a:rPr lang="zh-CN" altLang="en-US" sz="4000" dirty="0">
                <a:solidFill>
                  <a:srgbClr val="7030A0"/>
                </a:solidFill>
                <a:latin typeface="隶书" panose="02010509060101010101" pitchFamily="49" charset="-122"/>
                <a:ea typeface="隶书" panose="02010509060101010101" pitchFamily="49" charset="-122"/>
              </a:rPr>
              <a:t>每周一星” 推荐</a:t>
            </a:r>
            <a:endParaRPr lang="zh-CN" altLang="en-US" dirty="0">
              <a:solidFill>
                <a:srgbClr val="7030A0"/>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498723" y="2028215"/>
            <a:ext cx="10515600" cy="3956449"/>
          </a:xfrm>
          <a:solidFill>
            <a:schemeClr val="bg2"/>
          </a:solidFill>
        </p:spPr>
        <p:txBody>
          <a:bodyPr/>
          <a:lstStyle/>
          <a:p>
            <a:r>
              <a:rPr lang="zh-CN" altLang="en-US" dirty="0"/>
              <a:t>假设你是校英语报的编辑，本期 “每周一星” 栏目需要介绍一位你心中的榜样 </a:t>
            </a:r>
            <a:r>
              <a:rPr lang="en-US" altLang="zh-CN" dirty="0"/>
              <a:t>—— </a:t>
            </a:r>
            <a:r>
              <a:rPr lang="zh-CN" altLang="en-US" dirty="0"/>
              <a:t>机车工程师张雪，请你写一篇</a:t>
            </a:r>
            <a:r>
              <a:rPr lang="zh-CN" altLang="en-US" dirty="0">
                <a:highlight>
                  <a:srgbClr val="00FF00"/>
                </a:highlight>
              </a:rPr>
              <a:t>短文</a:t>
            </a:r>
            <a:r>
              <a:rPr lang="zh-CN" altLang="en-US" dirty="0"/>
              <a:t>向同学们推荐他，内容包括：</a:t>
            </a:r>
            <a:endParaRPr lang="zh-CN" altLang="en-US" dirty="0"/>
          </a:p>
          <a:p>
            <a:r>
              <a:rPr lang="zh-CN" altLang="en-US" dirty="0"/>
              <a:t>人物</a:t>
            </a:r>
            <a:r>
              <a:rPr lang="zh-CN" altLang="en-US" b="1" dirty="0">
                <a:solidFill>
                  <a:srgbClr val="FF0000"/>
                </a:solidFill>
              </a:rPr>
              <a:t>身份与主要成就</a:t>
            </a:r>
            <a:r>
              <a:rPr lang="zh-CN" altLang="en-US" dirty="0"/>
              <a:t>；</a:t>
            </a:r>
            <a:endParaRPr lang="zh-CN" altLang="en-US" dirty="0"/>
          </a:p>
          <a:p>
            <a:r>
              <a:rPr lang="zh-CN" altLang="en-US" dirty="0"/>
              <a:t>他的</a:t>
            </a:r>
            <a:r>
              <a:rPr lang="zh-CN" altLang="en-US" b="1" dirty="0">
                <a:solidFill>
                  <a:srgbClr val="FF0000"/>
                </a:solidFill>
              </a:rPr>
              <a:t>奋斗历程</a:t>
            </a:r>
            <a:r>
              <a:rPr lang="zh-CN" altLang="en-US" dirty="0"/>
              <a:t>；</a:t>
            </a:r>
            <a:endParaRPr lang="zh-CN" altLang="en-US" dirty="0"/>
          </a:p>
          <a:p>
            <a:r>
              <a:rPr lang="zh-CN" altLang="en-US" dirty="0"/>
              <a:t>他带给你的</a:t>
            </a:r>
            <a:r>
              <a:rPr lang="zh-CN" altLang="en-US" b="1" dirty="0">
                <a:solidFill>
                  <a:srgbClr val="FF0000"/>
                </a:solidFill>
              </a:rPr>
              <a:t>启示</a:t>
            </a:r>
            <a:r>
              <a:rPr lang="zh-CN" altLang="en-US" dirty="0"/>
              <a:t>。</a:t>
            </a:r>
            <a:endParaRPr lang="en-US" altLang="zh-CN" dirty="0"/>
          </a:p>
          <a:p>
            <a:endParaRPr lang="zh-CN" altLang="en-US" dirty="0"/>
          </a:p>
          <a:p>
            <a:r>
              <a:rPr lang="en-US" altLang="zh-CN" dirty="0"/>
              <a:t>      </a:t>
            </a:r>
            <a:r>
              <a:rPr lang="en-US" altLang="zh-CN" sz="3200" dirty="0">
                <a:latin typeface="Times New Roman" panose="02020603050405020304" pitchFamily="18" charset="0"/>
                <a:cs typeface="Times New Roman" panose="02020603050405020304" pitchFamily="18" charset="0"/>
              </a:rPr>
              <a:t>Weekly Star Recommendation: Zhang Xue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idx="1"/>
          </p:nvPr>
        </p:nvSpPr>
        <p:spPr bwMode="auto">
          <a:xfrm>
            <a:off x="213542" y="942576"/>
            <a:ext cx="11744839" cy="5078313"/>
          </a:xfrm>
          <a:prstGeom prst="rect">
            <a:avLst/>
          </a:prstGeom>
          <a:solidFill>
            <a:schemeClr val="accent3">
              <a:lumMod val="20000"/>
              <a:lumOff val="80000"/>
            </a:schemeClr>
          </a:solidFill>
          <a:ln>
            <a:noFill/>
          </a:ln>
          <a:effec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1"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rPr>
              <a:t>开篇引入</a:t>
            </a:r>
            <a:endParaRPr kumimoji="0" lang="zh-CN" altLang="zh-CN" sz="2400" b="0"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This week’s star is..., who is known as...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When talking about role models, the first person that comes to my mind is...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1"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rPr>
              <a:t>经历描写</a:t>
            </a:r>
            <a:endParaRPr kumimoji="0" lang="zh-CN" altLang="zh-CN" sz="2400" b="0"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Instead of..., he chose to...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Despite..., he never gave up and kept working towards his dream.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Years of hard work finally paid off when he...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1"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rPr>
              <a:t>品质与影响</a:t>
            </a:r>
            <a:endParaRPr kumimoji="0" lang="zh-CN" altLang="zh-CN" sz="2400" b="0"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His perseverance has inspired me to...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His story proves that with determination, anything is possible.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1"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rPr>
              <a:t>结尾升华</a:t>
            </a:r>
            <a:endParaRPr kumimoji="0" lang="zh-CN" altLang="zh-CN" sz="2400" b="0" i="0" u="none" strike="noStrike" cap="none" normalizeH="0" baseline="0" dirty="0">
              <a:ln>
                <a:noFill/>
              </a:ln>
              <a:solidFill>
                <a:srgbClr val="000000"/>
              </a:solidFill>
              <a:effectLst/>
              <a:highlight>
                <a:srgbClr val="00FF00"/>
              </a:highligh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He is not only a..., but also a role model for all of us. </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rPr>
              <a:t>His journey teaches us the true meaning of persistence.</a:t>
            </a:r>
            <a:endParaRPr kumimoji="0" lang="zh-CN" altLang="zh-CN" sz="2400" b="0" i="0" u="none" strike="noStrike" cap="none" normalizeH="0" baseline="0" dirty="0">
              <a:ln>
                <a:noFill/>
              </a:ln>
              <a:solidFill>
                <a:srgbClr val="000000"/>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 name="文本框 4"/>
          <p:cNvSpPr txBox="1"/>
          <p:nvPr/>
        </p:nvSpPr>
        <p:spPr>
          <a:xfrm>
            <a:off x="266928" y="265967"/>
            <a:ext cx="8838744"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9</a:t>
            </a:r>
            <a:r>
              <a:rPr lang="zh-CN" altLang="en-US" sz="2400" b="1" dirty="0">
                <a:highlight>
                  <a:srgbClr val="00FF00"/>
                </a:highlight>
                <a:latin typeface="Times New Roman" panose="02020603050405020304" pitchFamily="18" charset="0"/>
                <a:cs typeface="Times New Roman" panose="02020603050405020304" pitchFamily="18" charset="0"/>
              </a:rPr>
              <a:t>：</a:t>
            </a:r>
            <a:r>
              <a:rPr lang="en-US" altLang="zh-CN" sz="2400" dirty="0">
                <a:highlight>
                  <a:srgbClr val="00FF00"/>
                </a:highlight>
                <a:latin typeface="Times New Roman" panose="02020603050405020304" pitchFamily="18" charset="0"/>
                <a:cs typeface="Times New Roman" panose="02020603050405020304" pitchFamily="18" charset="0"/>
              </a:rPr>
              <a:t>Common Patterns and Words for Character Essays</a:t>
            </a: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7607" y="750136"/>
            <a:ext cx="11635330" cy="5946994"/>
          </a:xfrm>
          <a:solidFill>
            <a:schemeClr val="bg2"/>
          </a:solidFill>
        </p:spPr>
        <p:txBody>
          <a:bodyPr>
            <a:normAutofit fontScale="92500" lnSpcReduction="10000"/>
          </a:bodyPr>
          <a:lstStyle/>
          <a:p>
            <a:r>
              <a:rPr lang="en-US" altLang="zh-CN" dirty="0">
                <a:latin typeface="Times New Roman" panose="02020603050405020304" pitchFamily="18" charset="0"/>
                <a:cs typeface="Times New Roman" panose="02020603050405020304" pitchFamily="18" charset="0"/>
              </a:rPr>
              <a:t>             Weekly Star Recommendation: Zhang Xue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“When my efforts are twice or ten times those of my opponents, shouldn’t the result be mine?” This is from Zhang Xue, a remarkable Chinese motorcycle engineer and founder of ZX Moto, who made history by winning the Super Sport world championship. Like Lin </a:t>
            </a:r>
            <a:r>
              <a:rPr lang="en-US" altLang="zh-CN" dirty="0" err="1">
                <a:latin typeface="Times New Roman" panose="02020603050405020304" pitchFamily="18" charset="0"/>
                <a:cs typeface="Times New Roman" panose="02020603050405020304" pitchFamily="18" charset="0"/>
              </a:rPr>
              <a:t>Qiaozhi</a:t>
            </a:r>
            <a:r>
              <a:rPr lang="en-US" altLang="zh-CN" dirty="0">
                <a:latin typeface="Times New Roman" panose="02020603050405020304" pitchFamily="18" charset="0"/>
                <a:cs typeface="Times New Roman" panose="02020603050405020304" pitchFamily="18" charset="0"/>
              </a:rPr>
              <a:t>, who devoted her life to medical care, Zhang Xue has shown great determination in pursuing his dream, making him a worthy role model.</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Zhang Xue’s journey did not start with glory. In his early teens, he began learning engine repair in a small shop, gaining experience by taking machines apart instead of reading textbooks. Five years later, he rode over 100 km in the rain to seek a chance to be noticed. Through constant hard work, he became an engineer. In 2013, he went to Chongqing to turn his ideas into real motorcycles; despite repeated failures and heavy losses, he never gave up and founded ZX Moto in 2024.</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Zhang Xue’s story teaches us the power of determination. His 2026 victory ended the dominance of European and Japanese brands, proving persistence can turn a small dream into a great achievement. Like Lin </a:t>
            </a:r>
            <a:r>
              <a:rPr lang="en-US" altLang="zh-CN" dirty="0" err="1">
                <a:latin typeface="Times New Roman" panose="02020603050405020304" pitchFamily="18" charset="0"/>
                <a:cs typeface="Times New Roman" panose="02020603050405020304" pitchFamily="18" charset="0"/>
              </a:rPr>
              <a:t>Qiaozhi</a:t>
            </a:r>
            <a:r>
              <a:rPr lang="en-US" altLang="zh-CN" dirty="0">
                <a:latin typeface="Times New Roman" panose="02020603050405020304" pitchFamily="18" charset="0"/>
                <a:cs typeface="Times New Roman" panose="02020603050405020304" pitchFamily="18" charset="0"/>
              </a:rPr>
              <a:t>, he sets a good example, and his spirit will inspire us to pursue our dreams bravely.</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266928" y="265967"/>
            <a:ext cx="8838744"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10</a:t>
            </a:r>
            <a:r>
              <a:rPr lang="zh-CN" altLang="en-US" sz="2400" b="1" dirty="0">
                <a:highlight>
                  <a:srgbClr val="00FF00"/>
                </a:highlight>
                <a:latin typeface="Times New Roman" panose="02020603050405020304" pitchFamily="18" charset="0"/>
                <a:cs typeface="Times New Roman" panose="02020603050405020304" pitchFamily="18" charset="0"/>
              </a:rPr>
              <a:t>：参考范文</a:t>
            </a: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7" y="914400"/>
            <a:ext cx="11268474" cy="5574663"/>
          </a:xfrm>
        </p:spPr>
        <p:txBody>
          <a:bodyPr>
            <a:normAutofit fontScale="92500"/>
          </a:bodyPr>
          <a:lstStyle/>
          <a:p>
            <a:pPr marL="0" indent="0">
              <a:lnSpc>
                <a:spcPct val="110000"/>
              </a:lnSpc>
              <a:spcBef>
                <a:spcPts val="0"/>
              </a:spcBef>
            </a:pPr>
            <a:r>
              <a:rPr lang="zh-CN" altLang="en-US" b="1" dirty="0">
                <a:latin typeface="Times New Roman" panose="02020603050405020304" pitchFamily="18" charset="0"/>
                <a:cs typeface="Times New Roman" panose="02020603050405020304" pitchFamily="18" charset="0"/>
              </a:rPr>
              <a:t>真题</a:t>
            </a:r>
            <a:r>
              <a:rPr lang="en-US" altLang="zh-CN" b="1" dirty="0">
                <a:latin typeface="Times New Roman" panose="02020603050405020304" pitchFamily="18" charset="0"/>
                <a:cs typeface="Times New Roman" panose="02020603050405020304" pitchFamily="18" charset="0"/>
              </a:rPr>
              <a:t>1</a:t>
            </a:r>
            <a:r>
              <a:rPr lang="zh-CN" altLang="en-US" b="1" dirty="0">
                <a:latin typeface="Times New Roman" panose="02020603050405020304" pitchFamily="18" charset="0"/>
                <a:cs typeface="Times New Roman" panose="02020603050405020304" pitchFamily="18" charset="0"/>
              </a:rPr>
              <a:t>：</a:t>
            </a:r>
            <a:r>
              <a:rPr lang="en-US" altLang="zh-CN" b="1" dirty="0">
                <a:latin typeface="Times New Roman" panose="02020603050405020304" pitchFamily="18" charset="0"/>
                <a:cs typeface="Times New Roman" panose="02020603050405020304" pitchFamily="18" charset="0"/>
              </a:rPr>
              <a:t>2023</a:t>
            </a:r>
            <a:r>
              <a:rPr lang="zh-CN" altLang="en-US" b="1" dirty="0">
                <a:latin typeface="Times New Roman" panose="02020603050405020304" pitchFamily="18" charset="0"/>
                <a:cs typeface="Times New Roman" panose="02020603050405020304" pitchFamily="18" charset="0"/>
              </a:rPr>
              <a:t>年全国甲卷（投稿类</a:t>
            </a:r>
            <a:r>
              <a:rPr lang="en-US"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历史人物）</a:t>
            </a:r>
            <a:endParaRPr lang="zh-CN" altLang="en-US" b="1"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b="1" dirty="0">
                <a:latin typeface="Times New Roman" panose="02020603050405020304" pitchFamily="18" charset="0"/>
                <a:cs typeface="Times New Roman" panose="02020603050405020304" pitchFamily="18" charset="0"/>
              </a:rPr>
              <a:t>题目要求</a:t>
            </a:r>
            <a:r>
              <a:rPr lang="zh-CN" altLang="en-US" dirty="0">
                <a:latin typeface="Times New Roman" panose="02020603050405020304" pitchFamily="18" charset="0"/>
                <a:cs typeface="Times New Roman" panose="02020603050405020304" pitchFamily="18" charset="0"/>
              </a:rPr>
              <a:t>：你们学校正举办主题为“用英文讲中国故事”的征文活动。请你以一位中国历史人物为题写一篇短文投稿，内容包括：</a:t>
            </a:r>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人物简介及事迹；</a:t>
            </a:r>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意义或启示。注意：</a:t>
            </a:r>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词数</a:t>
            </a:r>
            <a:r>
              <a:rPr lang="en-US" altLang="zh-CN" dirty="0">
                <a:latin typeface="Times New Roman" panose="02020603050405020304" pitchFamily="18" charset="0"/>
                <a:cs typeface="Times New Roman" panose="02020603050405020304" pitchFamily="18" charset="0"/>
              </a:rPr>
              <a:t>100</a:t>
            </a:r>
            <a:r>
              <a:rPr lang="zh-CN" altLang="en-US" dirty="0">
                <a:latin typeface="Times New Roman" panose="02020603050405020304" pitchFamily="18" charset="0"/>
                <a:cs typeface="Times New Roman" panose="02020603050405020304" pitchFamily="18" charset="0"/>
              </a:rPr>
              <a:t>左右；</a:t>
            </a:r>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题目已为你写好。</a:t>
            </a:r>
            <a:endParaRPr lang="zh-CN" altLang="en-US"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b="1" dirty="0">
                <a:latin typeface="Times New Roman" panose="02020603050405020304" pitchFamily="18" charset="0"/>
                <a:cs typeface="Times New Roman" panose="02020603050405020304" pitchFamily="18" charset="0"/>
              </a:rPr>
              <a:t>参考范文</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Confucius, a great philosopher and educator in ancient China, is a symbol of Chinese culture. He traveled around the country to spread his thoughts, emphasizing moral values, respect for elders and social harmony. He also founded private education, teaching thousands of disciples and leaving a precious cultural legacy. Confucius’s thoughts have shaped Chinese ethics for thousands of years and are still influential today. His story teaches us to pursue knowledge and kindness, and to pass on excellent traditional culture to future generations.</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266928" y="265967"/>
            <a:ext cx="8838744"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11</a:t>
            </a:r>
            <a:r>
              <a:rPr lang="zh-CN" altLang="en-US" sz="2400" b="1" dirty="0">
                <a:highlight>
                  <a:srgbClr val="00FF00"/>
                </a:highlight>
                <a:latin typeface="Times New Roman" panose="02020603050405020304" pitchFamily="18" charset="0"/>
                <a:cs typeface="Times New Roman" panose="02020603050405020304" pitchFamily="18" charset="0"/>
              </a:rPr>
              <a:t>：</a:t>
            </a:r>
            <a:r>
              <a:rPr lang="zh-CN" altLang="en-US" sz="2400" dirty="0">
                <a:highlight>
                  <a:srgbClr val="00FF00"/>
                </a:highlight>
                <a:latin typeface="Times New Roman" panose="02020603050405020304" pitchFamily="18" charset="0"/>
                <a:cs typeface="Times New Roman" panose="02020603050405020304" pitchFamily="18" charset="0"/>
              </a:rPr>
              <a:t>高考链接</a:t>
            </a: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7" y="914400"/>
            <a:ext cx="11268474" cy="5574663"/>
          </a:xfrm>
        </p:spPr>
        <p:txBody>
          <a:bodyPr>
            <a:normAutofit/>
          </a:bodyPr>
          <a:lstStyle/>
          <a:p>
            <a:r>
              <a:rPr lang="en-US" altLang="zh-CN" b="1" dirty="0">
                <a:latin typeface="Times New Roman" panose="02020603050405020304" pitchFamily="18" charset="0"/>
                <a:cs typeface="Times New Roman" panose="02020603050405020304" pitchFamily="18" charset="0"/>
              </a:rPr>
              <a:t>2020</a:t>
            </a:r>
            <a:r>
              <a:rPr lang="zh-CN" altLang="en-US" b="1" dirty="0">
                <a:latin typeface="Times New Roman" panose="02020603050405020304" pitchFamily="18" charset="0"/>
                <a:cs typeface="Times New Roman" panose="02020603050405020304" pitchFamily="18" charset="0"/>
              </a:rPr>
              <a:t>年全国</a:t>
            </a:r>
            <a:r>
              <a:rPr lang="en-US" altLang="zh-CN" b="1" dirty="0">
                <a:latin typeface="Times New Roman" panose="02020603050405020304" pitchFamily="18" charset="0"/>
                <a:cs typeface="Times New Roman" panose="02020603050405020304" pitchFamily="18" charset="0"/>
              </a:rPr>
              <a:t>I</a:t>
            </a:r>
            <a:r>
              <a:rPr lang="zh-CN" altLang="en-US" b="1" dirty="0">
                <a:latin typeface="Times New Roman" panose="02020603050405020304" pitchFamily="18" charset="0"/>
                <a:cs typeface="Times New Roman" panose="02020603050405020304" pitchFamily="18" charset="0"/>
              </a:rPr>
              <a:t>卷（参赛类</a:t>
            </a:r>
            <a:r>
              <a:rPr lang="en-US"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身边人物）</a:t>
            </a:r>
            <a:endParaRPr lang="zh-CN" altLang="en-US"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题目要求</a:t>
            </a:r>
            <a:r>
              <a:rPr lang="zh-CN" altLang="en-US" dirty="0">
                <a:latin typeface="Times New Roman" panose="02020603050405020304" pitchFamily="18" charset="0"/>
                <a:cs typeface="Times New Roman" panose="02020603050405020304" pitchFamily="18" charset="0"/>
              </a:rPr>
              <a:t>：你校正在组织英语作文比赛。请以“身边值得尊敬和爱戴的人”为题，写一篇短文参赛，内容包括：</a:t>
            </a:r>
            <a:r>
              <a:rPr lang="en-US" altLang="zh-CN" dirty="0">
                <a:latin typeface="Times New Roman" panose="02020603050405020304" pitchFamily="18" charset="0"/>
                <a:cs typeface="Times New Roman" panose="02020603050405020304" pitchFamily="18" charset="0"/>
              </a:rPr>
              <a:t>1. </a:t>
            </a:r>
            <a:r>
              <a:rPr lang="zh-CN" altLang="en-US" dirty="0">
                <a:latin typeface="Times New Roman" panose="02020603050405020304" pitchFamily="18" charset="0"/>
                <a:cs typeface="Times New Roman" panose="02020603050405020304" pitchFamily="18" charset="0"/>
              </a:rPr>
              <a:t>人物简介；</a:t>
            </a:r>
            <a:r>
              <a:rPr lang="en-US" altLang="zh-CN" dirty="0">
                <a:latin typeface="Times New Roman" panose="02020603050405020304" pitchFamily="18" charset="0"/>
                <a:cs typeface="Times New Roman" panose="02020603050405020304" pitchFamily="18" charset="0"/>
              </a:rPr>
              <a:t>2. </a:t>
            </a:r>
            <a:r>
              <a:rPr lang="zh-CN" altLang="en-US" dirty="0">
                <a:latin typeface="Times New Roman" panose="02020603050405020304" pitchFamily="18" charset="0"/>
                <a:cs typeface="Times New Roman" panose="02020603050405020304" pitchFamily="18" charset="0"/>
              </a:rPr>
              <a:t>尊敬和爱戴的原因。注意：词数</a:t>
            </a:r>
            <a:r>
              <a:rPr lang="en-US" altLang="zh-CN" dirty="0">
                <a:latin typeface="Times New Roman" panose="02020603050405020304" pitchFamily="18" charset="0"/>
                <a:cs typeface="Times New Roman" panose="02020603050405020304" pitchFamily="18" charset="0"/>
              </a:rPr>
              <a:t>100</a:t>
            </a:r>
            <a:r>
              <a:rPr lang="zh-CN" altLang="en-US" dirty="0">
                <a:latin typeface="Times New Roman" panose="02020603050405020304" pitchFamily="18" charset="0"/>
                <a:cs typeface="Times New Roman" panose="02020603050405020304" pitchFamily="18" charset="0"/>
              </a:rPr>
              <a:t>左右。</a:t>
            </a:r>
            <a:endParaRPr lang="zh-CN" altLang="en-US"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参考范文</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The Person I Respect.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Speaking of the person I respect, Miss Li, my English teacher, is the first that comes to my mind. She is one of the most inspirational and considerate teachers I have ever met. Unlike other teachers who just teach knowledge, Miss Li always encourages us to think independently and cares about our emotional changes. When I struggled with exam stress, she patiently comforted and guided me. Her devotion to teaching and kindness to students make her worthy of all our respect and love. She sets a good example for me to become a warm and responsible person.</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266928" y="265967"/>
            <a:ext cx="8838744" cy="461665"/>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black"/>
                </a:solidFill>
                <a:effectLst/>
                <a:highlight>
                  <a:srgbClr val="00FF00"/>
                </a:highlight>
                <a:uLnTx/>
                <a:uFillTx/>
                <a:latin typeface="Times New Roman" panose="02020603050405020304" pitchFamily="18" charset="0"/>
                <a:ea typeface="等线" panose="02010600030101010101" pitchFamily="2" charset="-122"/>
                <a:cs typeface="Times New Roman" panose="02020603050405020304" pitchFamily="18" charset="0"/>
              </a:rPr>
              <a:t>Step 11</a:t>
            </a:r>
            <a:r>
              <a:rPr kumimoji="0" lang="zh-CN" altLang="en-US" sz="2400" b="1" i="0" u="none" strike="noStrike" kern="1200" cap="none" spc="0" normalizeH="0" baseline="0" noProof="0" dirty="0">
                <a:ln>
                  <a:noFill/>
                </a:ln>
                <a:solidFill>
                  <a:prstClr val="black"/>
                </a:solidFill>
                <a:effectLst/>
                <a:highlight>
                  <a:srgbClr val="00FF00"/>
                </a:highligh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zh-CN" altLang="en-US" sz="2400" b="0" i="0" u="none" strike="noStrike" kern="1200" cap="none" spc="0" normalizeH="0" baseline="0" noProof="0" dirty="0">
                <a:ln>
                  <a:noFill/>
                </a:ln>
                <a:solidFill>
                  <a:prstClr val="black"/>
                </a:solidFill>
                <a:effectLst/>
                <a:highlight>
                  <a:srgbClr val="00FF00"/>
                </a:highlight>
                <a:uLnTx/>
                <a:uFillTx/>
                <a:latin typeface="Times New Roman" panose="02020603050405020304" pitchFamily="18" charset="0"/>
                <a:ea typeface="等线" panose="02010600030101010101" pitchFamily="2" charset="-122"/>
                <a:cs typeface="Times New Roman" panose="02020603050405020304" pitchFamily="18" charset="0"/>
              </a:rPr>
              <a:t>高考链接</a:t>
            </a:r>
            <a:endParaRPr kumimoji="0" lang="en-US" altLang="zh-CN" sz="24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625" y="854169"/>
            <a:ext cx="11482018" cy="5749223"/>
          </a:xfrm>
        </p:spPr>
        <p:txBody>
          <a:bodyPr>
            <a:normAutofit fontScale="62500" lnSpcReduction="20000"/>
          </a:bodyPr>
          <a:lstStyle/>
          <a:p>
            <a:r>
              <a:rPr lang="en-US" altLang="zh-CN" dirty="0">
                <a:latin typeface="Times New Roman" panose="02020603050405020304" pitchFamily="18" charset="0"/>
                <a:cs typeface="Times New Roman" panose="02020603050405020304" pitchFamily="18" charset="0"/>
              </a:rPr>
              <a:t>On the evening of May 2, Beijing time, the first race of the World SSP category at the 2026 FIM World Superbike Championship (WSBK) Hungarian Round concluded at the Balaton Park Circuit. Valentin </a:t>
            </a:r>
            <a:r>
              <a:rPr lang="en-US" altLang="zh-CN" dirty="0" err="1">
                <a:latin typeface="Times New Roman" panose="02020603050405020304" pitchFamily="18" charset="0"/>
                <a:cs typeface="Times New Roman" panose="02020603050405020304" pitchFamily="18" charset="0"/>
              </a:rPr>
              <a:t>Debise</a:t>
            </a:r>
            <a:r>
              <a:rPr lang="en-US" altLang="zh-CN" dirty="0">
                <a:latin typeface="Times New Roman" panose="02020603050405020304" pitchFamily="18" charset="0"/>
                <a:cs typeface="Times New Roman" panose="02020603050405020304" pitchFamily="18" charset="0"/>
              </a:rPr>
              <a:t>, the No. 53 rider of China‘s independent motorcycle brand ZXMOTO, riding the self-developed ZXMOTO 820RR-RS motorcycle, staged a last-lap epic comeback, overtaking two Japanese Yamaha bikes in a row to claim the championship.</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This victory marks the 3rd championship title for ZXMOTO in the 2026 season, following its historic double win at the Portuguese Round in March. It is also the first race for the brand after the end of the new car exemption period, with the motorcycle subject to a 7kg weight increase and a 5% power reduction under the unified Balance of Performance (BOP) rules, competing on a completely level playing field with international giants like Ducati, Yamaha and Kawasaki.</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Balaton Park Circuit, known as the "brake hell" of WSBK, is 4.115 kilometers long with 16 corners and 5 heavy braking zones, making overtaking extremely difficult. </a:t>
            </a:r>
            <a:r>
              <a:rPr lang="en-US" altLang="zh-CN" dirty="0" err="1">
                <a:latin typeface="Times New Roman" panose="02020603050405020304" pitchFamily="18" charset="0"/>
                <a:cs typeface="Times New Roman" panose="02020603050405020304" pitchFamily="18" charset="0"/>
              </a:rPr>
              <a:t>Debise</a:t>
            </a:r>
            <a:r>
              <a:rPr lang="en-US" altLang="zh-CN" dirty="0">
                <a:latin typeface="Times New Roman" panose="02020603050405020304" pitchFamily="18" charset="0"/>
                <a:cs typeface="Times New Roman" panose="02020603050405020304" pitchFamily="18" charset="0"/>
              </a:rPr>
              <a:t> started from the 6th position, maintained a steady rhythm in the first half of the race, and rose to 3rd place after a leading rider crashed in the final laps. In the decisive last lap, he seized the opportunity in the penultimate corner, completed consecutive overtakes on the inside line, and crossed the finish line first with a final time of 22:19.83, leading the second place by only 0.417 seconds.</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championship-winning motorcycle ZXMOTO 820RR-RS is modified based on the mass-produced 820RR model, with a localization rate of over 90%. Its three core components: the engine, electronic control system and frame, are 100% independently developed. The self-developed 819cc inline three-cylinder water-cooled engine has a maximum horsepower of 135hp, with performance on par with top international models of the same level.</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After the race, ZXMOTO officially released a championship poster on social media, with the slogan "Leading the pack with ease, the 3rd championship!". Zhang Xue, the founder of the brand, said that this victory has fulfilled his 20-year dream of building a world-champion Chinese motorcycle. Rider </a:t>
            </a:r>
            <a:r>
              <a:rPr lang="en-US" altLang="zh-CN" dirty="0" err="1">
                <a:latin typeface="Times New Roman" panose="02020603050405020304" pitchFamily="18" charset="0"/>
                <a:cs typeface="Times New Roman" panose="02020603050405020304" pitchFamily="18" charset="0"/>
              </a:rPr>
              <a:t>Debise</a:t>
            </a:r>
            <a:r>
              <a:rPr lang="en-US" altLang="zh-CN" dirty="0">
                <a:latin typeface="Times New Roman" panose="02020603050405020304" pitchFamily="18" charset="0"/>
                <a:cs typeface="Times New Roman" panose="02020603050405020304" pitchFamily="18" charset="0"/>
              </a:rPr>
              <a:t> also stated that this is a victory for the team and a testament to the strength of Chinese technology.</a:t>
            </a:r>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This victory has pushed ZXMOTO to the 2nd place in the WSBK manufacturer's championship standings, and </a:t>
            </a:r>
            <a:r>
              <a:rPr lang="en-US" altLang="zh-CN" dirty="0" err="1">
                <a:latin typeface="Times New Roman" panose="02020603050405020304" pitchFamily="18" charset="0"/>
                <a:cs typeface="Times New Roman" panose="02020603050405020304" pitchFamily="18" charset="0"/>
              </a:rPr>
              <a:t>Debise</a:t>
            </a:r>
            <a:r>
              <a:rPr lang="en-US" altLang="zh-CN" dirty="0">
                <a:latin typeface="Times New Roman" panose="02020603050405020304" pitchFamily="18" charset="0"/>
                <a:cs typeface="Times New Roman" panose="02020603050405020304" pitchFamily="18" charset="0"/>
              </a:rPr>
              <a:t> has firmly held the 2nd place in the rider's championship, becoming a strong contender for the season's overall championship. It has also completely broken the decades-long monopoly of European, American and Japanese brands in the middleweight category of WSBK, marking a milestone breakthrough for China's motorcycle manufacturing industry on the world stage.</a:t>
            </a:r>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365487" y="254608"/>
            <a:ext cx="4906001"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12</a:t>
            </a:r>
            <a:r>
              <a:rPr lang="zh-CN" altLang="en-US" sz="2400" b="1" dirty="0">
                <a:highlight>
                  <a:srgbClr val="00FF00"/>
                </a:highlight>
                <a:latin typeface="Times New Roman" panose="02020603050405020304" pitchFamily="18" charset="0"/>
                <a:cs typeface="Times New Roman" panose="02020603050405020304" pitchFamily="18" charset="0"/>
              </a:rPr>
              <a:t>：</a:t>
            </a:r>
            <a:r>
              <a:rPr lang="zh-CN" altLang="en-US" sz="2400" b="1">
                <a:highlight>
                  <a:srgbClr val="00FF00"/>
                </a:highlight>
                <a:latin typeface="Times New Roman" panose="02020603050405020304" pitchFamily="18" charset="0"/>
                <a:cs typeface="Times New Roman" panose="02020603050405020304" pitchFamily="18" charset="0"/>
              </a:rPr>
              <a:t>时文阅读：新闻报道</a:t>
            </a: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2560" y="448987"/>
            <a:ext cx="10625109" cy="5213284"/>
          </a:xfrm>
        </p:spPr>
        <p:txBody>
          <a:bodyPr/>
          <a:lstStyle/>
          <a:p>
            <a:r>
              <a:rPr lang="zh-CN" altLang="en-US" dirty="0"/>
              <a:t>参考词汇：</a:t>
            </a:r>
            <a:endParaRPr lang="en-US" altLang="zh-CN" dirty="0"/>
          </a:p>
          <a:p>
            <a:r>
              <a:rPr lang="en-US" altLang="zh-CN" dirty="0"/>
              <a:t>World Superbike Championship </a:t>
            </a:r>
            <a:r>
              <a:rPr lang="zh-CN" altLang="en-US" dirty="0"/>
              <a:t>世界超级摩托车锦标赛</a:t>
            </a:r>
            <a:endParaRPr lang="en-US" altLang="zh-CN" dirty="0"/>
          </a:p>
          <a:p>
            <a:r>
              <a:rPr lang="en-US" altLang="zh-CN" dirty="0"/>
              <a:t>independent brand </a:t>
            </a:r>
            <a:r>
              <a:rPr lang="zh-CN" altLang="en-US" dirty="0"/>
              <a:t>自主品牌</a:t>
            </a:r>
            <a:endParaRPr lang="en-US" altLang="zh-CN" dirty="0"/>
          </a:p>
          <a:p>
            <a:r>
              <a:rPr lang="en-US" altLang="zh-CN" dirty="0"/>
              <a:t>independent research and development </a:t>
            </a:r>
            <a:r>
              <a:rPr lang="zh-CN" altLang="en-US" dirty="0"/>
              <a:t>自主研发</a:t>
            </a:r>
            <a:endParaRPr lang="en-US" altLang="zh-CN" dirty="0"/>
          </a:p>
          <a:p>
            <a:r>
              <a:rPr lang="en-US" altLang="zh-CN" dirty="0"/>
              <a:t>mass-produced model </a:t>
            </a:r>
            <a:r>
              <a:rPr lang="zh-CN" altLang="en-US" dirty="0"/>
              <a:t>量产车型</a:t>
            </a:r>
            <a:endParaRPr lang="en-US" altLang="zh-CN" dirty="0"/>
          </a:p>
          <a:p>
            <a:r>
              <a:rPr lang="en-US" altLang="zh-CN" dirty="0"/>
              <a:t>manufacturer </a:t>
            </a:r>
            <a:r>
              <a:rPr lang="zh-CN" altLang="en-US" dirty="0"/>
              <a:t>制造商</a:t>
            </a:r>
            <a:r>
              <a:rPr lang="en-US" altLang="zh-CN" dirty="0"/>
              <a:t>monopoly </a:t>
            </a:r>
            <a:r>
              <a:rPr lang="zh-CN" altLang="en-US" dirty="0"/>
              <a:t>垄断</a:t>
            </a:r>
            <a:endParaRPr lang="en-US" altLang="zh-CN" dirty="0"/>
          </a:p>
          <a:p>
            <a:r>
              <a:rPr lang="en-US" altLang="zh-CN" dirty="0"/>
              <a:t>milestone breakthrough </a:t>
            </a:r>
            <a:r>
              <a:rPr lang="zh-CN" altLang="en-US" dirty="0"/>
              <a:t>里程碑式突破</a:t>
            </a:r>
            <a:endParaRPr lang="en-US" altLang="zh-CN" dirty="0"/>
          </a:p>
          <a:p>
            <a:r>
              <a:rPr lang="en-US" altLang="zh-CN" dirty="0"/>
              <a:t>championship standings </a:t>
            </a:r>
            <a:r>
              <a:rPr lang="zh-CN" altLang="en-US" dirty="0"/>
              <a:t>积分榜</a:t>
            </a:r>
            <a:endParaRPr lang="en-US" altLang="zh-CN" dirty="0"/>
          </a:p>
          <a:p>
            <a:r>
              <a:rPr lang="en-US" altLang="zh-CN" dirty="0"/>
              <a:t>overtake </a:t>
            </a:r>
            <a:r>
              <a:rPr lang="zh-CN" altLang="en-US" dirty="0"/>
              <a:t>超车；超越</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68077" y="314725"/>
            <a:ext cx="10251410" cy="523220"/>
          </a:xfrm>
          <a:prstGeom prst="rect">
            <a:avLst/>
          </a:prstGeom>
          <a:solidFill>
            <a:schemeClr val="bg2"/>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Learn to Write About Role Models</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From Lin </a:t>
            </a:r>
            <a:r>
              <a:rPr lang="en-US" altLang="zh-CN" sz="2800" dirty="0" err="1">
                <a:latin typeface="Times New Roman" panose="02020603050405020304" pitchFamily="18" charset="0"/>
                <a:cs typeface="Times New Roman" panose="02020603050405020304" pitchFamily="18" charset="0"/>
              </a:rPr>
              <a:t>Qiaozhi</a:t>
            </a:r>
            <a:r>
              <a:rPr lang="en-US" altLang="zh-CN" sz="2800" dirty="0">
                <a:latin typeface="Times New Roman" panose="02020603050405020304" pitchFamily="18" charset="0"/>
                <a:cs typeface="Times New Roman" panose="02020603050405020304" pitchFamily="18" charset="0"/>
              </a:rPr>
              <a:t> to Zhang Xue</a:t>
            </a:r>
            <a:endParaRPr lang="zh-CN" altLang="en-US" sz="28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5360465" y="1439755"/>
            <a:ext cx="6057214" cy="1200329"/>
          </a:xfrm>
          <a:prstGeom prst="rect">
            <a:avLst/>
          </a:prstGeom>
          <a:solidFill>
            <a:schemeClr val="accent4">
              <a:lumMod val="20000"/>
              <a:lumOff val="80000"/>
            </a:schemeClr>
          </a:solidFill>
        </p:spPr>
        <p:txBody>
          <a:bodyPr wrap="square">
            <a:spAutoFit/>
          </a:bodyPr>
          <a:lstStyle/>
          <a:p>
            <a:r>
              <a:rPr lang="zh-CN" altLang="en-US" sz="3600" dirty="0">
                <a:latin typeface="隶书" panose="02010509060101010101" pitchFamily="49" charset="-122"/>
                <a:ea typeface="隶书" panose="02010509060101010101" pitchFamily="49" charset="-122"/>
              </a:rPr>
              <a:t>从</a:t>
            </a:r>
            <a:r>
              <a:rPr lang="zh-CN" altLang="en-US" sz="3600" dirty="0">
                <a:highlight>
                  <a:srgbClr val="00FF00"/>
                </a:highlight>
                <a:latin typeface="隶书" panose="02010509060101010101" pitchFamily="49" charset="-122"/>
                <a:ea typeface="隶书" panose="02010509060101010101" pitchFamily="49" charset="-122"/>
              </a:rPr>
              <a:t>课文人物</a:t>
            </a:r>
            <a:r>
              <a:rPr lang="zh-CN" altLang="en-US" sz="3600" dirty="0">
                <a:latin typeface="隶书" panose="02010509060101010101" pitchFamily="49" charset="-122"/>
                <a:ea typeface="隶书" panose="02010509060101010101" pitchFamily="49" charset="-122"/>
              </a:rPr>
              <a:t>到</a:t>
            </a:r>
            <a:r>
              <a:rPr lang="zh-CN" altLang="en-US" sz="3600" dirty="0">
                <a:highlight>
                  <a:srgbClr val="00FFFF"/>
                </a:highlight>
                <a:latin typeface="隶书" panose="02010509060101010101" pitchFamily="49" charset="-122"/>
                <a:ea typeface="隶书" panose="02010509060101010101" pitchFamily="49" charset="-122"/>
              </a:rPr>
              <a:t>时代榜样</a:t>
            </a:r>
            <a:r>
              <a:rPr lang="zh-CN" altLang="en-US" sz="3600" dirty="0">
                <a:latin typeface="隶书" panose="02010509060101010101" pitchFamily="49" charset="-122"/>
                <a:ea typeface="隶书" panose="02010509060101010101" pitchFamily="49" charset="-122"/>
              </a:rPr>
              <a:t>：</a:t>
            </a:r>
            <a:endParaRPr lang="en-US" altLang="zh-CN" sz="3600" dirty="0">
              <a:latin typeface="隶书" panose="02010509060101010101" pitchFamily="49" charset="-122"/>
              <a:ea typeface="隶书" panose="02010509060101010101" pitchFamily="49" charset="-122"/>
            </a:endParaRPr>
          </a:p>
          <a:p>
            <a:r>
              <a:rPr lang="zh-CN" altLang="en-US" sz="3600" dirty="0">
                <a:latin typeface="隶书" panose="02010509060101010101" pitchFamily="49" charset="-122"/>
                <a:ea typeface="隶书" panose="02010509060101010101" pitchFamily="49" charset="-122"/>
              </a:rPr>
              <a:t>     应用文</a:t>
            </a:r>
            <a:r>
              <a:rPr lang="zh-CN" altLang="en-US" sz="3600" dirty="0">
                <a:highlight>
                  <a:srgbClr val="FFFF00"/>
                </a:highlight>
                <a:latin typeface="隶书" panose="02010509060101010101" pitchFamily="49" charset="-122"/>
                <a:ea typeface="隶书" panose="02010509060101010101" pitchFamily="49" charset="-122"/>
              </a:rPr>
              <a:t>人物</a:t>
            </a:r>
            <a:r>
              <a:rPr lang="zh-CN" altLang="en-US" sz="3600" dirty="0">
                <a:latin typeface="隶书" panose="02010509060101010101" pitchFamily="49" charset="-122"/>
                <a:ea typeface="隶书" panose="02010509060101010101" pitchFamily="49" charset="-122"/>
              </a:rPr>
              <a:t>专项突破</a:t>
            </a:r>
            <a:endParaRPr lang="zh-CN" altLang="en-US" sz="3600" dirty="0">
              <a:latin typeface="隶书" panose="02010509060101010101" pitchFamily="49" charset="-122"/>
              <a:ea typeface="隶书" panose="02010509060101010101" pitchFamily="49"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5601" y="1166271"/>
            <a:ext cx="3681148" cy="3112047"/>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2"/>
          <a:stretch>
            <a:fillRect/>
          </a:stretch>
        </p:blipFill>
        <p:spPr>
          <a:xfrm>
            <a:off x="5587861" y="3241894"/>
            <a:ext cx="1925534" cy="2569296"/>
          </a:xfrm>
          <a:prstGeom prst="rect">
            <a:avLst/>
          </a:prstGeom>
        </p:spPr>
      </p:pic>
      <p:pic>
        <p:nvPicPr>
          <p:cNvPr id="12"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b="10662"/>
          <a:stretch>
            <a:fillRect/>
          </a:stretch>
        </p:blipFill>
        <p:spPr bwMode="auto">
          <a:xfrm>
            <a:off x="872893" y="3429000"/>
            <a:ext cx="3980225" cy="2001816"/>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9226133" y="4047485"/>
            <a:ext cx="1806897" cy="461665"/>
          </a:xfrm>
          <a:prstGeom prst="rect">
            <a:avLst/>
          </a:prstGeom>
          <a:noFill/>
        </p:spPr>
        <p:txBody>
          <a:bodyPr wrap="square">
            <a:spAutoFit/>
          </a:bodyPr>
          <a:lstStyle/>
          <a:p>
            <a:r>
              <a:rPr lang="en-US" altLang="zh-CN" sz="2400" b="1" dirty="0">
                <a:latin typeface="Times New Roman" panose="02020603050405020304" pitchFamily="18" charset="0"/>
                <a:cs typeface="Times New Roman" panose="02020603050405020304" pitchFamily="18" charset="0"/>
              </a:rPr>
              <a:t>  </a:t>
            </a:r>
            <a:r>
              <a:rPr lang="zh-CN" altLang="en-US" sz="2400" b="1">
                <a:latin typeface="Times New Roman" panose="02020603050405020304" pitchFamily="18" charset="0"/>
                <a:cs typeface="Times New Roman" panose="02020603050405020304" pitchFamily="18" charset="0"/>
              </a:rPr>
              <a:t>刘艳</a:t>
            </a:r>
            <a:endParaRPr lang="zh-CN" altLang="en-US"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06275" y="2086831"/>
            <a:ext cx="5709068" cy="4079209"/>
          </a:xfrm>
          <a:solidFill>
            <a:schemeClr val="accent5">
              <a:lumMod val="20000"/>
              <a:lumOff val="80000"/>
            </a:schemeClr>
          </a:solidFill>
        </p:spPr>
        <p:txBody>
          <a:bodyPr>
            <a:normAutofit/>
          </a:bodyPr>
          <a:lstStyle/>
          <a:p>
            <a:r>
              <a:rPr lang="en-US" altLang="zh-CN" sz="3200" dirty="0">
                <a:latin typeface="Times New Roman" panose="02020603050405020304" pitchFamily="18" charset="0"/>
                <a:cs typeface="Times New Roman" panose="02020603050405020304" pitchFamily="18" charset="0"/>
              </a:rPr>
              <a:t>1 When my efforts are twice or ten times </a:t>
            </a:r>
            <a:r>
              <a:rPr lang="en-US" altLang="zh-CN" sz="3200" dirty="0">
                <a:highlight>
                  <a:srgbClr val="FFFF00"/>
                </a:highlight>
                <a:latin typeface="Times New Roman" panose="02020603050405020304" pitchFamily="18" charset="0"/>
                <a:cs typeface="Times New Roman" panose="02020603050405020304" pitchFamily="18" charset="0"/>
              </a:rPr>
              <a:t>those of </a:t>
            </a:r>
            <a:r>
              <a:rPr lang="en-US" altLang="zh-CN" sz="3200" dirty="0">
                <a:latin typeface="Times New Roman" panose="02020603050405020304" pitchFamily="18" charset="0"/>
                <a:cs typeface="Times New Roman" panose="02020603050405020304" pitchFamily="18" charset="0"/>
              </a:rPr>
              <a:t>my opponent</a:t>
            </a:r>
            <a:r>
              <a:rPr lang="en-US" altLang="zh-CN" sz="3200" dirty="0">
                <a:highlight>
                  <a:srgbClr val="FFFF00"/>
                </a:highlight>
                <a:latin typeface="Times New Roman" panose="02020603050405020304" pitchFamily="18" charset="0"/>
                <a:cs typeface="Times New Roman" panose="02020603050405020304" pitchFamily="18" charset="0"/>
              </a:rPr>
              <a:t>s</a:t>
            </a:r>
            <a:r>
              <a:rPr lang="en-US" altLang="zh-CN" sz="3200" dirty="0">
                <a:latin typeface="Times New Roman" panose="02020603050405020304" pitchFamily="18" charset="0"/>
                <a:cs typeface="Times New Roman" panose="02020603050405020304" pitchFamily="18" charset="0"/>
              </a:rPr>
              <a:t>, shouldn’t the result </a:t>
            </a:r>
            <a:r>
              <a:rPr lang="en-US" altLang="zh-CN" sz="3200" b="1" dirty="0">
                <a:solidFill>
                  <a:srgbClr val="FF0000"/>
                </a:solidFill>
                <a:latin typeface="Times New Roman" panose="02020603050405020304" pitchFamily="18" charset="0"/>
                <a:cs typeface="Times New Roman" panose="02020603050405020304" pitchFamily="18" charset="0"/>
              </a:rPr>
              <a:t>rightfully</a:t>
            </a:r>
            <a:r>
              <a:rPr lang="en-US" altLang="zh-CN" sz="3200" dirty="0">
                <a:latin typeface="Times New Roman" panose="02020603050405020304" pitchFamily="18" charset="0"/>
                <a:cs typeface="Times New Roman" panose="02020603050405020304" pitchFamily="18" charset="0"/>
              </a:rPr>
              <a:t> be mine?</a:t>
            </a:r>
            <a:endParaRPr lang="en-US" altLang="zh-CN" sz="3200" dirty="0">
              <a:latin typeface="Times New Roman" panose="02020603050405020304" pitchFamily="18" charset="0"/>
              <a:cs typeface="Times New Roman" panose="02020603050405020304" pitchFamily="18" charset="0"/>
            </a:endParaRPr>
          </a:p>
          <a:p>
            <a:r>
              <a:rPr lang="en-US" altLang="zh-CN" sz="3200" dirty="0">
                <a:latin typeface="Times New Roman" panose="02020603050405020304" pitchFamily="18" charset="0"/>
                <a:cs typeface="Times New Roman" panose="02020603050405020304" pitchFamily="18" charset="0"/>
              </a:rPr>
              <a:t>2 Why, why not? It is</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marL="0" indent="0">
              <a:buNone/>
            </a:pPr>
            <a:r>
              <a:rPr lang="en-US" altLang="zh-CN" sz="3200" dirty="0">
                <a:latin typeface="Times New Roman" panose="02020603050405020304" pitchFamily="18" charset="0"/>
                <a:cs typeface="Times New Roman" panose="02020603050405020304" pitchFamily="18" charset="0"/>
              </a:rPr>
              <a:t>3 If you have a dream, go after it.</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marL="0" indent="0">
              <a:buNone/>
            </a:pPr>
            <a:r>
              <a:rPr lang="en-US" altLang="zh-CN" sz="3200" dirty="0">
                <a:latin typeface="Times New Roman" panose="02020603050405020304" pitchFamily="18" charset="0"/>
                <a:cs typeface="Times New Roman" panose="02020603050405020304" pitchFamily="18" charset="0"/>
              </a:rPr>
              <a:t>4 Because of / </a:t>
            </a:r>
            <a:r>
              <a:rPr lang="en-US" altLang="zh-CN" sz="3200" b="1" dirty="0">
                <a:solidFill>
                  <a:srgbClr val="FF0000"/>
                </a:solidFill>
                <a:latin typeface="Times New Roman" panose="02020603050405020304" pitchFamily="18" charset="0"/>
                <a:cs typeface="Times New Roman" panose="02020603050405020304" pitchFamily="18" charset="0"/>
              </a:rPr>
              <a:t>With</a:t>
            </a:r>
            <a:r>
              <a:rPr lang="en-US" altLang="zh-CN" sz="3200" dirty="0">
                <a:latin typeface="Times New Roman" panose="02020603050405020304" pitchFamily="18" charset="0"/>
                <a:cs typeface="Times New Roman" panose="02020603050405020304" pitchFamily="18" charset="0"/>
              </a:rPr>
              <a:t> bravery, my life is more exciting.</a:t>
            </a:r>
            <a:endParaRPr lang="zh-CN" altLang="en-US" sz="32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58789" y="153313"/>
            <a:ext cx="11881724" cy="1569660"/>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1</a:t>
            </a:r>
            <a:r>
              <a:rPr lang="zh-CN" altLang="en-US" sz="2400" b="1" dirty="0">
                <a:highlight>
                  <a:srgbClr val="00FF00"/>
                </a:highlight>
                <a:latin typeface="Times New Roman" panose="02020603050405020304" pitchFamily="18" charset="0"/>
                <a:cs typeface="Times New Roman" panose="02020603050405020304" pitchFamily="18" charset="0"/>
              </a:rPr>
              <a:t>：</a:t>
            </a:r>
            <a:r>
              <a:rPr lang="en-US" altLang="zh-CN" sz="2400" b="1" dirty="0">
                <a:highlight>
                  <a:srgbClr val="00FF00"/>
                </a:highlight>
                <a:latin typeface="Times New Roman" panose="02020603050405020304" pitchFamily="18" charset="0"/>
                <a:cs typeface="Times New Roman" panose="02020603050405020304" pitchFamily="18" charset="0"/>
              </a:rPr>
              <a:t>translate </a:t>
            </a:r>
            <a:r>
              <a:rPr lang="zh-CN" altLang="en-US" sz="2400" b="1" dirty="0">
                <a:highlight>
                  <a:srgbClr val="00FF00"/>
                </a:highlight>
                <a:latin typeface="Times New Roman" panose="02020603050405020304" pitchFamily="18" charset="0"/>
                <a:cs typeface="Times New Roman" panose="02020603050405020304" pitchFamily="18" charset="0"/>
              </a:rPr>
              <a:t>（修正视频翻译的不当之处）</a:t>
            </a:r>
            <a:endParaRPr lang="en-US" altLang="zh-CN" sz="2400" b="1" dirty="0">
              <a:highlight>
                <a:srgbClr val="00FF00"/>
              </a:highlight>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1 </a:t>
            </a:r>
            <a:r>
              <a:rPr lang="zh-CN" altLang="en-US" sz="2400" b="1" dirty="0">
                <a:latin typeface="Times New Roman" panose="02020603050405020304" pitchFamily="18" charset="0"/>
                <a:cs typeface="Times New Roman" panose="02020603050405020304" pitchFamily="18" charset="0"/>
              </a:rPr>
              <a:t>当我的努力是对手</a:t>
            </a:r>
            <a:r>
              <a:rPr lang="en-US" altLang="zh-CN" sz="2400" b="1" dirty="0">
                <a:latin typeface="Times New Roman" panose="02020603050405020304" pitchFamily="18" charset="0"/>
                <a:cs typeface="Times New Roman" panose="02020603050405020304" pitchFamily="18" charset="0"/>
              </a:rPr>
              <a:t>2</a:t>
            </a:r>
            <a:r>
              <a:rPr lang="zh-CN" altLang="en-US" sz="2400" b="1" dirty="0">
                <a:latin typeface="Times New Roman" panose="02020603050405020304" pitchFamily="18" charset="0"/>
                <a:cs typeface="Times New Roman" panose="02020603050405020304" pitchFamily="18" charset="0"/>
              </a:rPr>
              <a:t>倍</a:t>
            </a:r>
            <a:r>
              <a:rPr lang="en-US" altLang="zh-CN" sz="2400" b="1" dirty="0">
                <a:latin typeface="Times New Roman" panose="02020603050405020304" pitchFamily="18" charset="0"/>
                <a:cs typeface="Times New Roman" panose="02020603050405020304" pitchFamily="18" charset="0"/>
              </a:rPr>
              <a:t>10</a:t>
            </a:r>
            <a:r>
              <a:rPr lang="zh-CN" altLang="en-US" sz="2400" b="1" dirty="0">
                <a:latin typeface="Times New Roman" panose="02020603050405020304" pitchFamily="18" charset="0"/>
                <a:cs typeface="Times New Roman" panose="02020603050405020304" pitchFamily="18" charset="0"/>
              </a:rPr>
              <a:t>倍的时候，这个结果不自然。应该给我吗？</a:t>
            </a:r>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2 </a:t>
            </a:r>
            <a:r>
              <a:rPr lang="zh-CN" altLang="en-US" sz="2400" b="1" dirty="0">
                <a:latin typeface="Times New Roman" panose="02020603050405020304" pitchFamily="18" charset="0"/>
                <a:cs typeface="Times New Roman" panose="02020603050405020304" pitchFamily="18" charset="0"/>
              </a:rPr>
              <a:t>为什么？凭什么？不是，就是是</a:t>
            </a:r>
            <a:r>
              <a:rPr lang="en-US" altLang="zh-CN" sz="2400" b="1" dirty="0">
                <a:latin typeface="Times New Roman" panose="02020603050405020304" pitchFamily="18" charset="0"/>
                <a:cs typeface="Times New Roman" panose="02020603050405020304" pitchFamily="18" charset="0"/>
              </a:rPr>
              <a:t>!</a:t>
            </a:r>
            <a:endParaRPr lang="en-US" altLang="zh-CN" sz="2400" b="1"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3 </a:t>
            </a:r>
            <a:r>
              <a:rPr lang="zh-CN" altLang="en-US" sz="2400" b="1" dirty="0">
                <a:latin typeface="Times New Roman" panose="02020603050405020304" pitchFamily="18" charset="0"/>
                <a:cs typeface="Times New Roman" panose="02020603050405020304" pitchFamily="18" charset="0"/>
              </a:rPr>
              <a:t>有梦想就去追，因为勇敢我的人生更精彩！！！</a:t>
            </a:r>
            <a:endParaRPr lang="en-US" altLang="zh-CN" sz="2400" b="1" dirty="0">
              <a:latin typeface="Times New Roman" panose="02020603050405020304" pitchFamily="18" charset="0"/>
              <a:cs typeface="Times New Roman" panose="02020603050405020304" pitchFamily="18" charset="0"/>
            </a:endParaRPr>
          </a:p>
        </p:txBody>
      </p:sp>
      <p:pic>
        <p:nvPicPr>
          <p:cNvPr id="6" name="13422358535332943">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15369" y="2086831"/>
            <a:ext cx="6096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967"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6"/>
                </p:tgtEl>
              </p:cMediaNode>
            </p:video>
            <p:seq concurrent="1" nextAc="seek">
              <p:cTn id="32" restart="whenNotActive" fill="hold" evtFilter="cancelBubble" nodeType="interactiveSeq">
                <p:stCondLst>
                  <p:cond evt="onClick" delay="0">
                    <p:tgtEl>
                      <p:spTgt spid="6"/>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6"/>
                                        </p:tgtEl>
                                      </p:cBhvr>
                                    </p:cmd>
                                  </p:childTnLst>
                                </p:cTn>
                              </p:par>
                            </p:childTnLst>
                          </p:cTn>
                        </p:par>
                      </p:childTnLst>
                    </p:cTn>
                  </p:par>
                </p:childTnLst>
              </p:cTn>
              <p:nextCondLst>
                <p:cond evt="onClick" delay="0">
                  <p:tgtEl>
                    <p:spTgt spid="6"/>
                  </p:tgtEl>
                </p:cond>
              </p:nextCondLst>
            </p:seq>
          </p:childTnLst>
        </p:cTn>
      </p:par>
    </p:tnLst>
    <p:bldLst>
      <p:bldP spid="3" grpId="0" animBg="1" build="p"/>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4953" y="657054"/>
            <a:ext cx="11657231" cy="6039420"/>
          </a:xfrm>
        </p:spPr>
        <p:txBody>
          <a:bodyPr>
            <a:normAutofit fontScale="85000" lnSpcReduction="10000"/>
          </a:bodyPr>
          <a:lstStyle/>
          <a:p>
            <a:pPr marL="0" indent="0">
              <a:lnSpc>
                <a:spcPct val="160000"/>
              </a:lnSpc>
              <a:spcBef>
                <a:spcPts val="0"/>
              </a:spcBef>
            </a:pPr>
            <a:r>
              <a:rPr lang="en-US" altLang="zh-CN" sz="2400" dirty="0">
                <a:latin typeface="Times New Roman" panose="02020603050405020304" pitchFamily="18" charset="0"/>
                <a:cs typeface="Times New Roman" panose="02020603050405020304" pitchFamily="18" charset="0"/>
              </a:rPr>
              <a:t>When the checkered flag fell at the Super Sport world championship, a man in the crowd broke down in ¹ ______ . That man was Zhang Xue. The motorcycle that crossed the line first was his ² ______ , </a:t>
            </a:r>
            <a:r>
              <a:rPr lang="en-US" altLang="zh-CN" sz="2400" dirty="0" err="1">
                <a:latin typeface="Times New Roman" panose="02020603050405020304" pitchFamily="18" charset="0"/>
                <a:cs typeface="Times New Roman" panose="02020603050405020304" pitchFamily="18" charset="0"/>
              </a:rPr>
              <a:t>zx</a:t>
            </a:r>
            <a:r>
              <a:rPr lang="en-US" altLang="zh-CN" sz="2400" dirty="0">
                <a:latin typeface="Times New Roman" panose="02020603050405020304" pitchFamily="18" charset="0"/>
                <a:cs typeface="Times New Roman" panose="02020603050405020304" pitchFamily="18" charset="0"/>
              </a:rPr>
              <a:t> moto. For the first time, a Chinese manufacturer stood at the top of this global stage, ending decades of ³ ______        by European and Japanese brands. But Zhang's story did not begin with victory. It began in a small repair shop where a 14-year-old boy spent his days taking apart engines, learning not from textbooks but from the machines themselves. At 19, he rode more than 100 km in the rain, chasing a television crew for a single ⁴ ______     to be seen. Step by step, he moved forward, first as a mechanic, then a worker, and eventually an engineer. In 2013, he arrived in Chongqing, a city where motorcycles are built, tested and lived with. There, ideas could quickly turn into ⁵ ______ machines. Years of ⁶ ______   followed. Designs that didn't work, engines that had to be rebuilt. But he never ⁷ ______ . In 2024, he founded </a:t>
            </a:r>
            <a:r>
              <a:rPr lang="en-US" altLang="zh-CN" sz="2400" dirty="0" err="1">
                <a:latin typeface="Times New Roman" panose="02020603050405020304" pitchFamily="18" charset="0"/>
                <a:cs typeface="Times New Roman" panose="02020603050405020304" pitchFamily="18" charset="0"/>
              </a:rPr>
              <a:t>zx</a:t>
            </a:r>
            <a:r>
              <a:rPr lang="en-US" altLang="zh-CN" sz="2400" dirty="0">
                <a:latin typeface="Times New Roman" panose="02020603050405020304" pitchFamily="18" charset="0"/>
                <a:cs typeface="Times New Roman" panose="02020603050405020304" pitchFamily="18" charset="0"/>
              </a:rPr>
              <a:t> moto, investing everything despite heavy ⁸ ______ . The 120R proved more than speed. It proved that a machine built from the ground up in China could compete and win at the ⁹ ______    level. From a repair shop to the world podium, Zhang Xue's journey shows how far ¹⁰ ______ </a:t>
            </a:r>
            <a:endParaRPr lang="en-US" altLang="zh-CN" sz="2400" dirty="0">
              <a:latin typeface="Times New Roman" panose="02020603050405020304" pitchFamily="18" charset="0"/>
              <a:cs typeface="Times New Roman" panose="02020603050405020304" pitchFamily="18" charset="0"/>
            </a:endParaRPr>
          </a:p>
          <a:p>
            <a:pPr marL="0" indent="0">
              <a:lnSpc>
                <a:spcPct val="160000"/>
              </a:lnSpc>
              <a:spcBef>
                <a:spcPts val="0"/>
              </a:spcBef>
            </a:pPr>
            <a:r>
              <a:rPr lang="en-US" altLang="zh-CN" sz="2400" dirty="0">
                <a:latin typeface="Times New Roman" panose="02020603050405020304" pitchFamily="18" charset="0"/>
                <a:cs typeface="Times New Roman" panose="02020603050405020304" pitchFamily="18" charset="0"/>
              </a:rPr>
              <a:t>can go and how a nation begins to redefine itself.</a:t>
            </a:r>
            <a:endParaRPr lang="zh-CN" altLang="en-US"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58789" y="153313"/>
            <a:ext cx="11881724"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2</a:t>
            </a:r>
            <a:r>
              <a:rPr lang="zh-CN" altLang="en-US" sz="2400" b="1" dirty="0">
                <a:highlight>
                  <a:srgbClr val="00FF00"/>
                </a:highlight>
                <a:latin typeface="Times New Roman" panose="02020603050405020304" pitchFamily="18" charset="0"/>
                <a:cs typeface="Times New Roman" panose="02020603050405020304" pitchFamily="18" charset="0"/>
              </a:rPr>
              <a:t>：</a:t>
            </a:r>
            <a:r>
              <a:rPr lang="en-US" altLang="zh-CN" sz="2400" b="1" dirty="0">
                <a:highlight>
                  <a:srgbClr val="00FF00"/>
                </a:highlight>
                <a:latin typeface="Times New Roman" panose="02020603050405020304" pitchFamily="18" charset="0"/>
                <a:cs typeface="Times New Roman" panose="02020603050405020304" pitchFamily="18" charset="0"/>
              </a:rPr>
              <a:t>listen and fill the blanks</a:t>
            </a:r>
            <a:endParaRPr lang="en-US" altLang="zh-CN" sz="24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344953" y="1077752"/>
            <a:ext cx="1111516" cy="461665"/>
          </a:xfrm>
          <a:prstGeom prst="rect">
            <a:avLst/>
          </a:prstGeom>
          <a:solidFill>
            <a:schemeClr val="accent2">
              <a:lumMod val="20000"/>
              <a:lumOff val="80000"/>
            </a:schemeClr>
          </a:solidFill>
        </p:spPr>
        <p:txBody>
          <a:bodyPr wrap="square">
            <a:spAutoFit/>
          </a:bodyPr>
          <a:lstStyle/>
          <a:p>
            <a:r>
              <a:rPr lang="en-US" altLang="zh-CN" sz="2400" b="1">
                <a:latin typeface="Times New Roman" panose="02020603050405020304" pitchFamily="18" charset="0"/>
                <a:cs typeface="Times New Roman" panose="02020603050405020304" pitchFamily="18" charset="0"/>
              </a:rPr>
              <a:t>tears</a:t>
            </a:r>
            <a:endParaRPr lang="en-US" altLang="zh-CN" sz="24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9133050" y="1139307"/>
            <a:ext cx="1111516" cy="369332"/>
          </a:xfrm>
          <a:prstGeom prst="rect">
            <a:avLst/>
          </a:prstGeom>
          <a:solidFill>
            <a:schemeClr val="accent2">
              <a:lumMod val="20000"/>
              <a:lumOff val="8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creation</a:t>
            </a:r>
            <a:endParaRPr lang="en-US" altLang="zh-CN"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9929041" y="1714767"/>
            <a:ext cx="1374795" cy="338554"/>
          </a:xfrm>
          <a:prstGeom prst="rect">
            <a:avLst/>
          </a:prstGeom>
          <a:solidFill>
            <a:schemeClr val="accent2">
              <a:lumMod val="20000"/>
              <a:lumOff val="80000"/>
            </a:schemeClr>
          </a:solidFill>
        </p:spPr>
        <p:txBody>
          <a:bodyPr wrap="square">
            <a:spAutoFit/>
          </a:bodyPr>
          <a:lstStyle/>
          <a:p>
            <a:r>
              <a:rPr lang="en-US" altLang="zh-CN" sz="1600" b="1" dirty="0">
                <a:latin typeface="Times New Roman" panose="02020603050405020304" pitchFamily="18" charset="0"/>
                <a:cs typeface="Times New Roman" panose="02020603050405020304" pitchFamily="18" charset="0"/>
              </a:rPr>
              <a:t>dominance</a:t>
            </a:r>
            <a:endParaRPr lang="en-US" altLang="zh-CN" sz="16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10174981" y="2993452"/>
            <a:ext cx="1128855" cy="461665"/>
          </a:xfrm>
          <a:prstGeom prst="rect">
            <a:avLst/>
          </a:prstGeom>
          <a:solidFill>
            <a:schemeClr val="accent2">
              <a:lumMod val="20000"/>
              <a:lumOff val="80000"/>
            </a:schemeClr>
          </a:solidFill>
        </p:spPr>
        <p:txBody>
          <a:bodyPr wrap="square">
            <a:spAutoFit/>
          </a:bodyPr>
          <a:lstStyle/>
          <a:p>
            <a:r>
              <a:rPr lang="en-US" altLang="zh-CN" sz="2400" b="1">
                <a:latin typeface="Times New Roman" panose="02020603050405020304" pitchFamily="18" charset="0"/>
                <a:cs typeface="Times New Roman" panose="02020603050405020304" pitchFamily="18" charset="0"/>
              </a:rPr>
              <a:t>chance</a:t>
            </a:r>
            <a:endParaRPr lang="en-US" altLang="zh-CN" sz="2400" b="1"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979193" y="4345683"/>
            <a:ext cx="822230" cy="461665"/>
          </a:xfrm>
          <a:prstGeom prst="rect">
            <a:avLst/>
          </a:prstGeom>
          <a:solidFill>
            <a:schemeClr val="accent2">
              <a:lumMod val="20000"/>
              <a:lumOff val="80000"/>
            </a:schemeClr>
          </a:solidFill>
        </p:spPr>
        <p:txBody>
          <a:bodyPr wrap="square">
            <a:spAutoFit/>
          </a:bodyPr>
          <a:lstStyle/>
          <a:p>
            <a:r>
              <a:rPr lang="en-US" altLang="zh-CN" sz="2400" b="1">
                <a:latin typeface="Times New Roman" panose="02020603050405020304" pitchFamily="18" charset="0"/>
                <a:cs typeface="Times New Roman" panose="02020603050405020304" pitchFamily="18" charset="0"/>
              </a:rPr>
              <a:t>real</a:t>
            </a:r>
            <a:endParaRPr lang="en-US" altLang="zh-CN" sz="2400" b="1"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3958751" y="4345683"/>
            <a:ext cx="969154" cy="400110"/>
          </a:xfrm>
          <a:prstGeom prst="rect">
            <a:avLst/>
          </a:prstGeom>
          <a:solidFill>
            <a:schemeClr val="accent2">
              <a:lumMod val="20000"/>
              <a:lumOff val="80000"/>
            </a:schemeClr>
          </a:solidFill>
        </p:spPr>
        <p:txBody>
          <a:bodyPr wrap="square">
            <a:spAutoFit/>
          </a:bodyPr>
          <a:lstStyle/>
          <a:p>
            <a:r>
              <a:rPr lang="en-US" altLang="zh-CN" sz="2000" b="1" dirty="0">
                <a:latin typeface="Times New Roman" panose="02020603050405020304" pitchFamily="18" charset="0"/>
                <a:cs typeface="Times New Roman" panose="02020603050405020304" pitchFamily="18" charset="0"/>
              </a:rPr>
              <a:t>failure</a:t>
            </a:r>
            <a:endParaRPr lang="en-US" altLang="zh-CN" sz="20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722941" y="4893688"/>
            <a:ext cx="1146195" cy="400110"/>
          </a:xfrm>
          <a:prstGeom prst="rect">
            <a:avLst/>
          </a:prstGeom>
          <a:solidFill>
            <a:schemeClr val="accent2">
              <a:lumMod val="20000"/>
              <a:lumOff val="80000"/>
            </a:schemeClr>
          </a:solidFill>
        </p:spPr>
        <p:txBody>
          <a:bodyPr wrap="square">
            <a:spAutoFit/>
          </a:bodyPr>
          <a:lstStyle/>
          <a:p>
            <a:r>
              <a:rPr lang="en-US" altLang="zh-CN" sz="2000" b="1" dirty="0">
                <a:latin typeface="Times New Roman" panose="02020603050405020304" pitchFamily="18" charset="0"/>
                <a:cs typeface="Times New Roman" panose="02020603050405020304" pitchFamily="18" charset="0"/>
              </a:rPr>
              <a:t>stopped</a:t>
            </a:r>
            <a:endParaRPr lang="en-US" altLang="zh-CN"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594126" y="4804680"/>
            <a:ext cx="918736" cy="461665"/>
          </a:xfrm>
          <a:prstGeom prst="rect">
            <a:avLst/>
          </a:prstGeom>
          <a:solidFill>
            <a:schemeClr val="accent2">
              <a:lumMod val="20000"/>
              <a:lumOff val="80000"/>
            </a:schemeClr>
          </a:solidFill>
        </p:spPr>
        <p:txBody>
          <a:bodyPr wrap="square">
            <a:spAutoFit/>
          </a:bodyPr>
          <a:lstStyle/>
          <a:p>
            <a:r>
              <a:rPr lang="en-US" altLang="zh-CN" sz="2400" b="1">
                <a:latin typeface="Times New Roman" panose="02020603050405020304" pitchFamily="18" charset="0"/>
                <a:cs typeface="Times New Roman" panose="02020603050405020304" pitchFamily="18" charset="0"/>
              </a:rPr>
              <a:t>losses</a:t>
            </a:r>
            <a:endParaRPr lang="en-US" altLang="zh-CN" sz="2400" b="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900711" y="5780248"/>
            <a:ext cx="977368" cy="369332"/>
          </a:xfrm>
          <a:prstGeom prst="rect">
            <a:avLst/>
          </a:prstGeom>
          <a:solidFill>
            <a:schemeClr val="accent2">
              <a:lumMod val="20000"/>
              <a:lumOff val="8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highest</a:t>
            </a:r>
            <a:endParaRPr lang="en-US" altLang="zh-CN" b="1"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10174981" y="6149580"/>
            <a:ext cx="1768569" cy="400110"/>
          </a:xfrm>
          <a:prstGeom prst="rect">
            <a:avLst/>
          </a:prstGeom>
          <a:solidFill>
            <a:schemeClr val="accent2">
              <a:lumMod val="20000"/>
              <a:lumOff val="80000"/>
            </a:schemeClr>
          </a:solidFill>
        </p:spPr>
        <p:txBody>
          <a:bodyPr wrap="square">
            <a:spAutoFit/>
          </a:bodyPr>
          <a:lstStyle/>
          <a:p>
            <a:r>
              <a:rPr lang="en-US" altLang="zh-CN" sz="2000" b="1" dirty="0">
                <a:latin typeface="Times New Roman" panose="02020603050405020304" pitchFamily="18" charset="0"/>
                <a:cs typeface="Times New Roman" panose="02020603050405020304" pitchFamily="18" charset="0"/>
              </a:rPr>
              <a:t>determination</a:t>
            </a:r>
            <a:endParaRPr lang="en-US" altLang="zh-CN" sz="2000" b="1" dirty="0">
              <a:latin typeface="Times New Roman" panose="02020603050405020304" pitchFamily="18" charset="0"/>
              <a:cs typeface="Times New Roman" panose="02020603050405020304" pitchFamily="18" charset="0"/>
            </a:endParaRPr>
          </a:p>
        </p:txBody>
      </p:sp>
      <p:pic>
        <p:nvPicPr>
          <p:cNvPr id="15" name="13422358595871650_2026541837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219832" y="0"/>
            <a:ext cx="953736" cy="9537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117106"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15"/>
                </p:tgtEl>
              </p:cMediaNode>
            </p:audio>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3422358595871650">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057761" y="97549"/>
            <a:ext cx="8586512" cy="6439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23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287" y="484578"/>
            <a:ext cx="6652669" cy="6373422"/>
          </a:xfrm>
          <a:solidFill>
            <a:schemeClr val="bg2"/>
          </a:solidFill>
        </p:spPr>
        <p:txBody>
          <a:bodyPr>
            <a:normAutofit fontScale="77500" lnSpcReduction="20000"/>
          </a:bodyPr>
          <a:lstStyle/>
          <a:p>
            <a:r>
              <a:rPr lang="en-US" altLang="zh-CN" dirty="0">
                <a:latin typeface="Times New Roman" panose="02020603050405020304" pitchFamily="18" charset="0"/>
                <a:cs typeface="Times New Roman" panose="02020603050405020304" pitchFamily="18" charset="0"/>
              </a:rPr>
              <a:t>Zhang Xue is an outstanding Chinese motorcycle engineer who has won worldwide recognition. ①_______ Just like Lin </a:t>
            </a:r>
            <a:r>
              <a:rPr lang="en-US" altLang="zh-CN" dirty="0" err="1">
                <a:latin typeface="Times New Roman" panose="02020603050405020304" pitchFamily="18" charset="0"/>
                <a:cs typeface="Times New Roman" panose="02020603050405020304" pitchFamily="18" charset="0"/>
              </a:rPr>
              <a:t>Qiaozhi</a:t>
            </a:r>
            <a:r>
              <a:rPr lang="en-US" altLang="zh-CN" dirty="0">
                <a:latin typeface="Times New Roman" panose="02020603050405020304" pitchFamily="18" charset="0"/>
                <a:cs typeface="Times New Roman" panose="02020603050405020304" pitchFamily="18" charset="0"/>
              </a:rPr>
              <a:t> devoted all her life to medical work, Zhang Xue sticks to his dream with strong will.</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His early life was full of hardships. ②_______ He learned to repair engines in a small shop and accumulated rich practical experience at a young age. Years later, he overcame terrible weather and long distances to seek opportunities for his career.</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③_______ He went to Chongqing in 2013, aiming to turn his creative ideas into real motorcycle products. During those years, he faced countless failures and huge economic losses, but he never regretted his choice.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In 2024, Zhang Xue founded ZX Moto to realize his long-term dream. ④_______ This great breakthrough broke the long-term monopoly of foreign brands in this field.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“When my efforts are twice or ten times those of my opponents, shouldn’t the result rightfully be mine?” ⑤_______ His spirit of perseverance and dedication will always inspire teenagers to chase their dreams bravely.</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827885" y="612844"/>
            <a:ext cx="5073916" cy="5632311"/>
          </a:xfrm>
          <a:prstGeom prst="rect">
            <a:avLst/>
          </a:prstGeom>
          <a:solidFill>
            <a:schemeClr val="accent5">
              <a:lumMod val="20000"/>
              <a:lumOff val="80000"/>
            </a:schemeClr>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A. He finally won the world championship in motorcycle racing in 2026.</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B. This sentence fully shows his firm belief and lifelong struggle.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C. He was born in an ordinary family and had no easy childhood.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D. Many young people have been deeply touched by his moving story.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Life journey is always filled with challenges and unexpected troubles.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F. He kept moving forward and tried his best to improve his skills.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G. People around him all admire his talent and rich work experience.</a:t>
            </a:r>
            <a:endParaRPr lang="en-US" altLang="zh-CN"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290199" y="6248298"/>
            <a:ext cx="6096912" cy="461665"/>
          </a:xfrm>
          <a:prstGeom prst="rect">
            <a:avLst/>
          </a:prstGeom>
          <a:solidFill>
            <a:schemeClr val="accent2">
              <a:lumMod val="20000"/>
              <a:lumOff val="80000"/>
            </a:schemeClr>
          </a:solidFill>
        </p:spPr>
        <p:txBody>
          <a:bodyPr wrap="square">
            <a:spAutoFit/>
          </a:bodyPr>
          <a:lstStyle/>
          <a:p>
            <a:r>
              <a:rPr lang="en-US" altLang="zh-CN" sz="2400" b="1" dirty="0"/>
              <a:t>① D</a:t>
            </a:r>
            <a:r>
              <a:rPr lang="zh-CN" altLang="en-US" sz="2400" b="1" dirty="0"/>
              <a:t>　② </a:t>
            </a:r>
            <a:r>
              <a:rPr lang="en-US" altLang="zh-CN" sz="2400" b="1" dirty="0"/>
              <a:t>C</a:t>
            </a:r>
            <a:r>
              <a:rPr lang="zh-CN" altLang="en-US" sz="2400" b="1" dirty="0"/>
              <a:t>　③ </a:t>
            </a:r>
            <a:r>
              <a:rPr lang="en-US" altLang="zh-CN" sz="2400" b="1" dirty="0"/>
              <a:t>F</a:t>
            </a:r>
            <a:r>
              <a:rPr lang="zh-CN" altLang="en-US" sz="2400" b="1" dirty="0"/>
              <a:t>　④ </a:t>
            </a:r>
            <a:r>
              <a:rPr lang="en-US" altLang="zh-CN" sz="2400" b="1" dirty="0"/>
              <a:t>A</a:t>
            </a:r>
            <a:r>
              <a:rPr lang="zh-CN" altLang="en-US" sz="2400" b="1" dirty="0"/>
              <a:t>　⑤ </a:t>
            </a:r>
            <a:r>
              <a:rPr lang="en-US" altLang="zh-CN" sz="2400" b="1" dirty="0"/>
              <a:t>B</a:t>
            </a:r>
            <a:endParaRPr lang="zh-CN" altLang="en-US" sz="2400" b="1" dirty="0"/>
          </a:p>
        </p:txBody>
      </p:sp>
      <p:sp>
        <p:nvSpPr>
          <p:cNvPr id="8" name="文本框 7"/>
          <p:cNvSpPr txBox="1"/>
          <p:nvPr/>
        </p:nvSpPr>
        <p:spPr>
          <a:xfrm>
            <a:off x="169739" y="-1469"/>
            <a:ext cx="4303703" cy="461665"/>
          </a:xfrm>
          <a:prstGeom prst="rect">
            <a:avLst/>
          </a:prstGeom>
          <a:no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4:</a:t>
            </a:r>
            <a:r>
              <a:rPr lang="zh-CN" altLang="en-US" sz="2400" b="1" dirty="0">
                <a:highlight>
                  <a:srgbClr val="00FF00"/>
                </a:highlight>
                <a:latin typeface="Times New Roman" panose="02020603050405020304" pitchFamily="18" charset="0"/>
                <a:cs typeface="Times New Roman" panose="02020603050405020304" pitchFamily="18" charset="0"/>
              </a:rPr>
              <a:t>阅读</a:t>
            </a:r>
            <a:r>
              <a:rPr lang="en-US" altLang="zh-CN" sz="2400" b="1" dirty="0">
                <a:highlight>
                  <a:srgbClr val="00FF00"/>
                </a:highlight>
                <a:latin typeface="Times New Roman" panose="02020603050405020304" pitchFamily="18" charset="0"/>
                <a:cs typeface="Times New Roman" panose="02020603050405020304" pitchFamily="18" charset="0"/>
              </a:rPr>
              <a:t>5/7</a:t>
            </a:r>
            <a:endParaRPr lang="zh-CN" altLang="en-US" sz="2400" b="1" dirty="0">
              <a:highlight>
                <a:srgbClr val="00FF00"/>
              </a:highligh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541" y="446249"/>
            <a:ext cx="7961303" cy="6411751"/>
          </a:xfrm>
          <a:solidFill>
            <a:schemeClr val="bg2"/>
          </a:solidFill>
        </p:spPr>
        <p:txBody>
          <a:bodyPr>
            <a:normAutofit fontScale="62500" lnSpcReduction="20000"/>
          </a:bodyPr>
          <a:lstStyle/>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Zhang Xue is ①_______ outstanding Chinese motorcycle engineer. He has set a remarkable example for young people with his years of hard work and strong determination.</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②_______ makes him special is his never-give-up spirit. Born in a common family, he began to learn engine repair in his early teens. Instead of enjoying a relaxing childhood, he devoted ③_______ (he) to basic technical training in a small workshop.</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At the age of 19, he traveled over 100 </a:t>
            </a:r>
            <a:r>
              <a:rPr lang="en-US" altLang="zh-CN" dirty="0" err="1">
                <a:latin typeface="Times New Roman" panose="02020603050405020304" pitchFamily="18" charset="0"/>
                <a:cs typeface="Times New Roman" panose="02020603050405020304" pitchFamily="18" charset="0"/>
              </a:rPr>
              <a:t>kilometres</a:t>
            </a:r>
            <a:r>
              <a:rPr lang="en-US" altLang="zh-CN" dirty="0">
                <a:latin typeface="Times New Roman" panose="02020603050405020304" pitchFamily="18" charset="0"/>
                <a:cs typeface="Times New Roman" panose="02020603050405020304" pitchFamily="18" charset="0"/>
              </a:rPr>
              <a:t> in heavy rain ④_______ (look) for valuable career chances. As time went by, he gradually grew from a common mechanic ⑤_______ a professional engineer.</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In 2013, he moved to Chongqing, ⑥_______ he could put his creative thoughts into practice. He met lots of difficulties, including repeated failures and heavy losses. However, difficult as life was, he still insisted on ⑦_______ (create) better motorcycle works.</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In 2024, he founded ZX Moto and kept improving his products. In 2026, his team ⑧_______ (win) the world championship, which shocked the whole industry. His great achievement marks a new start for local motorcycle development.</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The famous sentence from Zhang Xue shows his attitude towards struggle. He believes that steady efforts will finally pay off. His story tells us that only by facing difficulties bravely can we realize our dreams. Such ⑨_______ (inspire) qualities are exactly what we need in our study and daily life. We should learn from him and become more ⑩_______ (confidence) young learners.</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8563601" y="953397"/>
            <a:ext cx="3472803" cy="4524315"/>
          </a:xfrm>
          <a:prstGeom prst="rect">
            <a:avLst/>
          </a:prstGeom>
          <a:solidFill>
            <a:schemeClr val="accent5">
              <a:lumMod val="20000"/>
              <a:lumOff val="80000"/>
            </a:schemeClr>
          </a:solidFill>
        </p:spPr>
        <p:txBody>
          <a:bodyPr wrap="square">
            <a:spAutoFit/>
          </a:bodyPr>
          <a:lstStyle/>
          <a:p>
            <a:pPr>
              <a:buNone/>
            </a:pPr>
            <a:r>
              <a:rPr lang="en-US" altLang="zh-CN" dirty="0"/>
              <a:t>① </a:t>
            </a:r>
            <a:r>
              <a:rPr lang="en-US" altLang="zh-CN" b="1" dirty="0">
                <a:solidFill>
                  <a:srgbClr val="1F2329"/>
                </a:solidFill>
                <a:effectLst/>
                <a:latin typeface="ui-sans-serif"/>
              </a:rPr>
              <a:t>an</a:t>
            </a:r>
            <a:r>
              <a:rPr lang="en-US" altLang="zh-CN" dirty="0"/>
              <a:t> </a:t>
            </a:r>
            <a:r>
              <a:rPr lang="zh-CN" altLang="en-US" dirty="0"/>
              <a:t>（冠词）</a:t>
            </a:r>
            <a:endParaRPr lang="zh-CN" altLang="en-US" dirty="0"/>
          </a:p>
          <a:p>
            <a:pPr>
              <a:buNone/>
            </a:pPr>
            <a:r>
              <a:rPr lang="zh-CN" altLang="en-US" dirty="0"/>
              <a:t>② </a:t>
            </a:r>
            <a:r>
              <a:rPr lang="en-US" altLang="zh-CN" b="1" dirty="0">
                <a:solidFill>
                  <a:srgbClr val="1F2329"/>
                </a:solidFill>
                <a:effectLst/>
                <a:latin typeface="ui-sans-serif"/>
              </a:rPr>
              <a:t>What</a:t>
            </a:r>
            <a:r>
              <a:rPr lang="en-US" altLang="zh-CN" dirty="0"/>
              <a:t> </a:t>
            </a:r>
            <a:r>
              <a:rPr lang="zh-CN" altLang="en-US" dirty="0"/>
              <a:t>（代词 </a:t>
            </a:r>
            <a:r>
              <a:rPr lang="en-US" altLang="zh-CN" dirty="0"/>
              <a:t>/ </a:t>
            </a:r>
            <a:r>
              <a:rPr lang="zh-CN" altLang="en-US" dirty="0"/>
              <a:t>名词性从句连接词）</a:t>
            </a:r>
            <a:endParaRPr lang="zh-CN" altLang="en-US" dirty="0"/>
          </a:p>
          <a:p>
            <a:pPr>
              <a:buNone/>
            </a:pPr>
            <a:r>
              <a:rPr lang="zh-CN" altLang="en-US" dirty="0"/>
              <a:t>③ </a:t>
            </a:r>
            <a:r>
              <a:rPr lang="en-US" altLang="zh-CN" b="1" dirty="0">
                <a:solidFill>
                  <a:srgbClr val="1F2329"/>
                </a:solidFill>
                <a:effectLst/>
                <a:latin typeface="ui-sans-serif"/>
              </a:rPr>
              <a:t>himself</a:t>
            </a:r>
            <a:r>
              <a:rPr lang="en-US" altLang="zh-CN" dirty="0"/>
              <a:t> </a:t>
            </a:r>
            <a:r>
              <a:rPr lang="zh-CN" altLang="en-US" dirty="0"/>
              <a:t>（代词）</a:t>
            </a:r>
            <a:endParaRPr lang="zh-CN" altLang="en-US" dirty="0"/>
          </a:p>
          <a:p>
            <a:pPr>
              <a:buNone/>
            </a:pPr>
            <a:r>
              <a:rPr lang="zh-CN" altLang="en-US" dirty="0"/>
              <a:t>④ </a:t>
            </a:r>
            <a:r>
              <a:rPr lang="en-US" altLang="zh-CN" b="1" dirty="0">
                <a:solidFill>
                  <a:srgbClr val="1F2329"/>
                </a:solidFill>
                <a:effectLst/>
                <a:latin typeface="ui-sans-serif"/>
              </a:rPr>
              <a:t>to look</a:t>
            </a:r>
            <a:r>
              <a:rPr lang="en-US" altLang="zh-CN" dirty="0"/>
              <a:t> </a:t>
            </a:r>
            <a:r>
              <a:rPr lang="zh-CN" altLang="en-US" dirty="0"/>
              <a:t>（非谓语动词・目的状语）</a:t>
            </a:r>
            <a:endParaRPr lang="zh-CN" altLang="en-US" dirty="0"/>
          </a:p>
          <a:p>
            <a:pPr>
              <a:buNone/>
            </a:pPr>
            <a:r>
              <a:rPr lang="zh-CN" altLang="en-US" dirty="0"/>
              <a:t>⑤ </a:t>
            </a:r>
            <a:r>
              <a:rPr lang="en-US" altLang="zh-CN" b="1" dirty="0">
                <a:solidFill>
                  <a:srgbClr val="1F2329"/>
                </a:solidFill>
                <a:effectLst/>
                <a:latin typeface="ui-sans-serif"/>
              </a:rPr>
              <a:t>into</a:t>
            </a:r>
            <a:r>
              <a:rPr lang="en-US" altLang="zh-CN" dirty="0"/>
              <a:t> </a:t>
            </a:r>
            <a:r>
              <a:rPr lang="zh-CN" altLang="en-US" dirty="0"/>
              <a:t>（介词）</a:t>
            </a:r>
            <a:endParaRPr lang="zh-CN" altLang="en-US" dirty="0"/>
          </a:p>
          <a:p>
            <a:pPr>
              <a:buNone/>
            </a:pPr>
            <a:r>
              <a:rPr lang="zh-CN" altLang="en-US" dirty="0"/>
              <a:t>⑥ </a:t>
            </a:r>
            <a:r>
              <a:rPr lang="en-US" altLang="zh-CN" b="1" dirty="0">
                <a:solidFill>
                  <a:srgbClr val="1F2329"/>
                </a:solidFill>
                <a:effectLst/>
                <a:latin typeface="ui-sans-serif"/>
              </a:rPr>
              <a:t>where</a:t>
            </a:r>
            <a:r>
              <a:rPr lang="en-US" altLang="zh-CN" dirty="0"/>
              <a:t> </a:t>
            </a:r>
            <a:r>
              <a:rPr lang="zh-CN" altLang="en-US" dirty="0"/>
              <a:t>（连词 </a:t>
            </a:r>
            <a:r>
              <a:rPr lang="en-US" altLang="zh-CN" dirty="0"/>
              <a:t>/ </a:t>
            </a:r>
            <a:r>
              <a:rPr lang="zh-CN" altLang="en-US" dirty="0"/>
              <a:t>定语从句关系副词）</a:t>
            </a:r>
            <a:endParaRPr lang="zh-CN" altLang="en-US" dirty="0"/>
          </a:p>
          <a:p>
            <a:pPr>
              <a:buNone/>
            </a:pPr>
            <a:r>
              <a:rPr lang="zh-CN" altLang="en-US" dirty="0"/>
              <a:t>⑦ </a:t>
            </a:r>
            <a:r>
              <a:rPr lang="en-US" altLang="zh-CN" b="1" dirty="0">
                <a:solidFill>
                  <a:srgbClr val="1F2329"/>
                </a:solidFill>
                <a:effectLst/>
                <a:latin typeface="ui-sans-serif"/>
              </a:rPr>
              <a:t>creating</a:t>
            </a:r>
            <a:r>
              <a:rPr lang="en-US" altLang="zh-CN" dirty="0"/>
              <a:t> </a:t>
            </a:r>
            <a:r>
              <a:rPr lang="zh-CN" altLang="en-US" dirty="0"/>
              <a:t>（非谓语・介词后动名词）</a:t>
            </a:r>
            <a:endParaRPr lang="zh-CN" altLang="en-US" dirty="0"/>
          </a:p>
          <a:p>
            <a:pPr>
              <a:buNone/>
            </a:pPr>
            <a:r>
              <a:rPr lang="zh-CN" altLang="en-US" dirty="0"/>
              <a:t>⑧ </a:t>
            </a:r>
            <a:r>
              <a:rPr lang="en-US" altLang="zh-CN" b="1" dirty="0">
                <a:solidFill>
                  <a:srgbClr val="1F2329"/>
                </a:solidFill>
                <a:effectLst/>
                <a:latin typeface="ui-sans-serif"/>
              </a:rPr>
              <a:t>won</a:t>
            </a:r>
            <a:r>
              <a:rPr lang="en-US" altLang="zh-CN" dirty="0"/>
              <a:t> </a:t>
            </a:r>
            <a:r>
              <a:rPr lang="zh-CN" altLang="en-US" dirty="0"/>
              <a:t>（动词时态・一般过去时）</a:t>
            </a:r>
            <a:endParaRPr lang="zh-CN" altLang="en-US" dirty="0"/>
          </a:p>
          <a:p>
            <a:pPr>
              <a:buNone/>
            </a:pPr>
            <a:r>
              <a:rPr lang="zh-CN" altLang="en-US" dirty="0"/>
              <a:t>⑨ </a:t>
            </a:r>
            <a:r>
              <a:rPr lang="en-US" altLang="zh-CN" b="1" dirty="0">
                <a:solidFill>
                  <a:srgbClr val="1F2329"/>
                </a:solidFill>
                <a:effectLst/>
                <a:latin typeface="ui-sans-serif"/>
              </a:rPr>
              <a:t>inspiring</a:t>
            </a:r>
            <a:r>
              <a:rPr lang="en-US" altLang="zh-CN" dirty="0"/>
              <a:t> </a:t>
            </a:r>
            <a:r>
              <a:rPr lang="zh-CN" altLang="en-US" dirty="0"/>
              <a:t>（词性转换・形容词修饰名词）</a:t>
            </a:r>
            <a:endParaRPr lang="zh-CN" altLang="en-US" dirty="0"/>
          </a:p>
          <a:p>
            <a:pPr>
              <a:buNone/>
            </a:pPr>
            <a:r>
              <a:rPr lang="zh-CN" altLang="en-US" dirty="0"/>
              <a:t>⑩ </a:t>
            </a:r>
            <a:r>
              <a:rPr lang="en-US" altLang="zh-CN" b="1" dirty="0">
                <a:solidFill>
                  <a:srgbClr val="1F2329"/>
                </a:solidFill>
                <a:effectLst/>
                <a:latin typeface="ui-sans-serif"/>
              </a:rPr>
              <a:t>confident</a:t>
            </a:r>
            <a:r>
              <a:rPr lang="en-US" altLang="zh-CN" dirty="0"/>
              <a:t> </a:t>
            </a:r>
            <a:r>
              <a:rPr lang="zh-CN" altLang="en-US" dirty="0"/>
              <a:t>（词性转换・形容词作表语）</a:t>
            </a:r>
            <a:endParaRPr lang="zh-CN" altLang="en-US" dirty="0"/>
          </a:p>
        </p:txBody>
      </p:sp>
      <p:sp>
        <p:nvSpPr>
          <p:cNvPr id="6" name="文本框 5"/>
          <p:cNvSpPr txBox="1"/>
          <p:nvPr/>
        </p:nvSpPr>
        <p:spPr>
          <a:xfrm>
            <a:off x="169739" y="-1469"/>
            <a:ext cx="4303703" cy="461665"/>
          </a:xfrm>
          <a:prstGeom prst="rect">
            <a:avLst/>
          </a:prstGeom>
          <a:no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5:</a:t>
            </a:r>
            <a:r>
              <a:rPr lang="zh-CN" altLang="en-US" sz="2400" b="1" dirty="0">
                <a:highlight>
                  <a:srgbClr val="00FF00"/>
                </a:highlight>
                <a:latin typeface="Times New Roman" panose="02020603050405020304" pitchFamily="18" charset="0"/>
                <a:cs typeface="Times New Roman" panose="02020603050405020304" pitchFamily="18" charset="0"/>
              </a:rPr>
              <a:t>语法填空</a:t>
            </a:r>
            <a:endParaRPr lang="zh-CN" altLang="en-US" sz="2400" b="1" dirty="0">
              <a:highlight>
                <a:srgbClr val="00FF00"/>
              </a:highligh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idx="1"/>
          </p:nvPr>
        </p:nvSpPr>
        <p:spPr bwMode="auto">
          <a:xfrm>
            <a:off x="142361" y="766492"/>
            <a:ext cx="11936479"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spAutoFit/>
          </a:bodyPr>
          <a:lstStyle/>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worked in a small repair shop. He learned to fix engines by taking machines apart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rather than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studying textbooks.</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At the age of 19</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rode over 100 kilometres in the rain, trying to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get noticed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and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seize a precious opportunity</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Before 2013</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kept improving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himself,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growing from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a mechanic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to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an engineer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step by step</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In 2013</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moved to Chongqing, a base for motorcycle production, to turn his creative ideas into real products.</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After 2013</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suffered long-term failures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in design and engine research, but he never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gave up.</a:t>
            </a:r>
            <a:endParaRPr lang="zh-CN" altLang="zh-CN" sz="2400" b="1" dirty="0">
              <a:solidFill>
                <a:srgbClr val="FF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In 2024</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He founded ZX Moto and </a:t>
            </a:r>
            <a:r>
              <a:rPr lang="zh-CN" altLang="zh-CN" sz="2400" b="1" dirty="0">
                <a:solidFill>
                  <a:srgbClr val="FF0000"/>
                </a:solidFill>
                <a:latin typeface="Times New Roman" panose="02020603050405020304" pitchFamily="18" charset="0"/>
                <a:ea typeface="ui-sans-serif"/>
                <a:cs typeface="Times New Roman" panose="02020603050405020304" pitchFamily="18" charset="0"/>
              </a:rPr>
              <a:t>devoted all he had to his career </a:t>
            </a:r>
            <a:r>
              <a:rPr lang="zh-CN" altLang="zh-CN" sz="2400" dirty="0">
                <a:solidFill>
                  <a:srgbClr val="000000"/>
                </a:solidFill>
                <a:latin typeface="Times New Roman" panose="02020603050405020304" pitchFamily="18" charset="0"/>
                <a:ea typeface="ui-sans-serif"/>
                <a:cs typeface="Times New Roman" panose="02020603050405020304" pitchFamily="18" charset="0"/>
              </a:rPr>
              <a:t>in spite of huge losses.</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rPr>
              <a:t>In 2026</a:t>
            </a:r>
            <a:endParaRPr lang="zh-CN" altLang="zh-CN" sz="2400" dirty="0">
              <a:solidFill>
                <a:srgbClr val="000000"/>
              </a:solidFill>
              <a:highlight>
                <a:srgbClr val="00FF00"/>
              </a:highlight>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His self-developed motorcycle won the Super Sport world championship.</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a:p>
            <a:pPr marL="0" indent="0" eaLnBrk="0" fontAlgn="base" hangingPunct="0">
              <a:lnSpc>
                <a:spcPct val="100000"/>
              </a:lnSpc>
              <a:spcBef>
                <a:spcPct val="0"/>
              </a:spcBef>
              <a:spcAft>
                <a:spcPct val="0"/>
              </a:spcAft>
              <a:buFontTx/>
            </a:pPr>
            <a:r>
              <a:rPr lang="zh-CN" altLang="zh-CN" sz="2400" dirty="0">
                <a:solidFill>
                  <a:srgbClr val="000000"/>
                </a:solidFill>
                <a:latin typeface="Times New Roman" panose="02020603050405020304" pitchFamily="18" charset="0"/>
                <a:ea typeface="ui-sans-serif"/>
                <a:cs typeface="Times New Roman" panose="02020603050405020304" pitchFamily="18" charset="0"/>
              </a:rPr>
              <a:t>China broke the long-term dominance of Western brands in global motorcycle racing.</a:t>
            </a:r>
            <a:endParaRPr lang="zh-CN" altLang="zh-CN" sz="2400" dirty="0">
              <a:solidFill>
                <a:srgbClr val="000000"/>
              </a:solidFill>
              <a:latin typeface="Times New Roman" panose="02020603050405020304" pitchFamily="18" charset="0"/>
              <a:ea typeface="ui-sans-serif"/>
              <a:cs typeface="Times New Roman" panose="02020603050405020304" pitchFamily="18" charset="0"/>
            </a:endParaRPr>
          </a:p>
        </p:txBody>
      </p:sp>
      <p:sp>
        <p:nvSpPr>
          <p:cNvPr id="6" name="文本框 5"/>
          <p:cNvSpPr txBox="1"/>
          <p:nvPr/>
        </p:nvSpPr>
        <p:spPr>
          <a:xfrm>
            <a:off x="217649" y="182198"/>
            <a:ext cx="6173568" cy="461665"/>
          </a:xfrm>
          <a:prstGeom prst="rect">
            <a:avLst/>
          </a:prstGeom>
          <a:no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6: Timeline of Zhang Xue</a:t>
            </a:r>
            <a:endParaRPr lang="zh-CN" altLang="en-US" sz="2400" b="1" dirty="0">
              <a:highlight>
                <a:srgbClr val="00FF00"/>
              </a:highligh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srcRect l="12808" t="65632" r="6711"/>
          <a:stretch>
            <a:fillRect/>
          </a:stretch>
        </p:blipFill>
        <p:spPr>
          <a:xfrm>
            <a:off x="354715" y="4193167"/>
            <a:ext cx="3776059" cy="2343902"/>
          </a:xfrm>
          <a:prstGeom prst="rect">
            <a:avLst/>
          </a:prstGeom>
        </p:spPr>
      </p:pic>
      <p:pic>
        <p:nvPicPr>
          <p:cNvPr id="4" name="图片 3"/>
          <p:cNvPicPr>
            <a:picLocks noChangeAspect="1"/>
          </p:cNvPicPr>
          <p:nvPr/>
        </p:nvPicPr>
        <p:blipFill>
          <a:blip r:embed="rId1"/>
          <a:srcRect l="12622" r="11366" b="45435"/>
          <a:stretch>
            <a:fillRect/>
          </a:stretch>
        </p:blipFill>
        <p:spPr>
          <a:xfrm>
            <a:off x="398225" y="97645"/>
            <a:ext cx="3763693" cy="3927217"/>
          </a:xfrm>
          <a:prstGeom prst="rect">
            <a:avLst/>
          </a:prstGeom>
        </p:spPr>
      </p:pic>
      <p:sp>
        <p:nvSpPr>
          <p:cNvPr id="3" name="文本框 2"/>
          <p:cNvSpPr txBox="1"/>
          <p:nvPr/>
        </p:nvSpPr>
        <p:spPr>
          <a:xfrm>
            <a:off x="4362564" y="486713"/>
            <a:ext cx="7026370" cy="923330"/>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① Opening &amp; </a:t>
            </a:r>
            <a:r>
              <a:rPr lang="en-US" altLang="zh-CN" dirty="0" err="1">
                <a:latin typeface="Times New Roman" panose="02020603050405020304" pitchFamily="18" charset="0"/>
                <a:cs typeface="Times New Roman" panose="02020603050405020304" pitchFamily="18" charset="0"/>
              </a:rPr>
              <a:t>IntroductionA</a:t>
            </a:r>
            <a:r>
              <a:rPr lang="en-US" altLang="zh-CN" dirty="0">
                <a:latin typeface="Times New Roman" panose="02020603050405020304" pitchFamily="18" charset="0"/>
                <a:cs typeface="Times New Roman" panose="02020603050405020304" pitchFamily="18" charset="0"/>
              </a:rPr>
              <a:t> quote or comment that highlights her core spirit: “Life is precious. ... To a person nothing is more precious than their life...” Introduce her identity as “the mother of ten thousand babies”.</a:t>
            </a:r>
            <a:endParaRPr lang="zh-CN" altLang="en-US" dirty="0">
              <a:latin typeface="Times New Roman" panose="02020603050405020304" pitchFamily="18" charset="0"/>
              <a:cs typeface="Times New Roman" panose="02020603050405020304" pitchFamily="18" charset="0"/>
            </a:endParaRPr>
          </a:p>
        </p:txBody>
      </p:sp>
      <p:sp>
        <p:nvSpPr>
          <p:cNvPr id="6" name="矩形: 圆角 5"/>
          <p:cNvSpPr/>
          <p:nvPr/>
        </p:nvSpPr>
        <p:spPr>
          <a:xfrm>
            <a:off x="560837" y="486713"/>
            <a:ext cx="3701404" cy="883258"/>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610999" y="1410044"/>
            <a:ext cx="3701404" cy="1021056"/>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4490955" y="1599588"/>
            <a:ext cx="7166642" cy="923330"/>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② Early Life &amp; Key </a:t>
            </a:r>
            <a:r>
              <a:rPr lang="en-US" altLang="zh-CN" dirty="0" err="1">
                <a:latin typeface="Times New Roman" panose="02020603050405020304" pitchFamily="18" charset="0"/>
                <a:cs typeface="Times New Roman" panose="02020603050405020304" pitchFamily="18" charset="0"/>
              </a:rPr>
              <a:t>ChoicesThe</a:t>
            </a:r>
            <a:r>
              <a:rPr lang="en-US" altLang="zh-CN" dirty="0">
                <a:latin typeface="Times New Roman" panose="02020603050405020304" pitchFamily="18" charset="0"/>
                <a:cs typeface="Times New Roman" panose="02020603050405020304" pitchFamily="18" charset="0"/>
              </a:rPr>
              <a:t> influence of her mother’s death; rejecting the traditional path of marriage to study medicine: “Why should girls learn so much?” / “I’d rather stay single to study all my life!”</a:t>
            </a:r>
            <a:endParaRPr lang="zh-CN" altLang="en-US" dirty="0">
              <a:latin typeface="Times New Roman" panose="02020603050405020304" pitchFamily="18" charset="0"/>
              <a:cs typeface="Times New Roman" panose="02020603050405020304" pitchFamily="18" charset="0"/>
            </a:endParaRPr>
          </a:p>
        </p:txBody>
      </p:sp>
      <p:sp>
        <p:nvSpPr>
          <p:cNvPr id="9" name="矩形: 圆角 8"/>
          <p:cNvSpPr/>
          <p:nvPr/>
        </p:nvSpPr>
        <p:spPr>
          <a:xfrm>
            <a:off x="460514" y="2431100"/>
            <a:ext cx="3701404" cy="1686438"/>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4490955" y="2712463"/>
            <a:ext cx="7166642" cy="1200329"/>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③ Career Journey &amp; </a:t>
            </a:r>
            <a:r>
              <a:rPr lang="en-US" altLang="zh-CN" dirty="0" err="1">
                <a:latin typeface="Times New Roman" panose="02020603050405020304" pitchFamily="18" charset="0"/>
                <a:cs typeface="Times New Roman" panose="02020603050405020304" pitchFamily="18" charset="0"/>
              </a:rPr>
              <a:t>MilestonesEntering</a:t>
            </a:r>
            <a:r>
              <a:rPr lang="en-US" altLang="zh-CN" dirty="0">
                <a:latin typeface="Times New Roman" panose="02020603050405020304" pitchFamily="18" charset="0"/>
                <a:cs typeface="Times New Roman" panose="02020603050405020304" pitchFamily="18" charset="0"/>
              </a:rPr>
              <a:t> PUMC, becoming the first female resident physician in OB-GYN, rejecting the offer to stay in the US, opening a private clinic to help the poor, and later leading the OB-GYN department.</a:t>
            </a:r>
            <a:endParaRPr lang="zh-CN" altLang="en-US" dirty="0">
              <a:latin typeface="Times New Roman" panose="02020603050405020304" pitchFamily="18" charset="0"/>
              <a:cs typeface="Times New Roman" panose="02020603050405020304" pitchFamily="18" charset="0"/>
            </a:endParaRPr>
          </a:p>
        </p:txBody>
      </p:sp>
      <p:sp>
        <p:nvSpPr>
          <p:cNvPr id="11" name="矩形: 圆角 10"/>
          <p:cNvSpPr/>
          <p:nvPr/>
        </p:nvSpPr>
        <p:spPr>
          <a:xfrm>
            <a:off x="460514" y="4242772"/>
            <a:ext cx="3701404" cy="935895"/>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4490955" y="4102337"/>
            <a:ext cx="7166642" cy="923330"/>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④ Spirit &amp; Impact	Never marrying, delivering over 50,000 babies, donating her savings to children’s causes, and even thinking of others on her deathbed.</a:t>
            </a:r>
            <a:endParaRPr lang="zh-CN" altLang="en-US" dirty="0">
              <a:latin typeface="Times New Roman" panose="02020603050405020304" pitchFamily="18" charset="0"/>
              <a:cs typeface="Times New Roman" panose="02020603050405020304" pitchFamily="18" charset="0"/>
            </a:endParaRPr>
          </a:p>
        </p:txBody>
      </p:sp>
      <p:sp>
        <p:nvSpPr>
          <p:cNvPr id="13" name="矩形: 圆角 12"/>
          <p:cNvSpPr/>
          <p:nvPr/>
        </p:nvSpPr>
        <p:spPr>
          <a:xfrm>
            <a:off x="410692" y="5202402"/>
            <a:ext cx="3701404" cy="1168885"/>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4477907" y="5419958"/>
            <a:ext cx="7166642" cy="646331"/>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⑤ Closing &amp; </a:t>
            </a:r>
            <a:r>
              <a:rPr lang="en-US" altLang="zh-CN" dirty="0" err="1">
                <a:latin typeface="Times New Roman" panose="02020603050405020304" pitchFamily="18" charset="0"/>
                <a:cs typeface="Times New Roman" panose="02020603050405020304" pitchFamily="18" charset="0"/>
              </a:rPr>
              <a:t>SummaryA</a:t>
            </a:r>
            <a:r>
              <a:rPr lang="en-US" altLang="zh-CN" dirty="0">
                <a:latin typeface="Times New Roman" panose="02020603050405020304" pitchFamily="18" charset="0"/>
                <a:cs typeface="Times New Roman" panose="02020603050405020304" pitchFamily="18" charset="0"/>
              </a:rPr>
              <a:t> final comment that reinforces her legacy: she was not just a doctor, but a guardian of countless lives.</a:t>
            </a:r>
            <a:endParaRPr lang="zh-CN" altLang="en-US"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4362564" y="25048"/>
            <a:ext cx="4906001" cy="461665"/>
          </a:xfrm>
          <a:prstGeom prst="rect">
            <a:avLst/>
          </a:prstGeom>
          <a:solidFill>
            <a:schemeClr val="bg1">
              <a:lumMod val="95000"/>
            </a:schemeClr>
          </a:solidFill>
        </p:spPr>
        <p:txBody>
          <a:bodyPr wrap="square">
            <a:spAutoFit/>
          </a:bodyPr>
          <a:lstStyle/>
          <a:p>
            <a:r>
              <a:rPr lang="en-US" altLang="zh-CN" sz="2400" b="1" dirty="0">
                <a:highlight>
                  <a:srgbClr val="00FF00"/>
                </a:highlight>
                <a:latin typeface="Times New Roman" panose="02020603050405020304" pitchFamily="18" charset="0"/>
                <a:cs typeface="Times New Roman" panose="02020603050405020304" pitchFamily="18" charset="0"/>
              </a:rPr>
              <a:t>Step 7</a:t>
            </a:r>
            <a:r>
              <a:rPr lang="zh-CN" altLang="en-US" sz="2400" b="1" dirty="0">
                <a:highlight>
                  <a:srgbClr val="00FF00"/>
                </a:highlight>
                <a:latin typeface="Times New Roman" panose="02020603050405020304" pitchFamily="18" charset="0"/>
                <a:cs typeface="Times New Roman" panose="02020603050405020304" pitchFamily="18" charset="0"/>
              </a:rPr>
              <a:t>：</a:t>
            </a:r>
            <a:r>
              <a:rPr lang="en-US" altLang="zh-CN" sz="2400" b="1" dirty="0">
                <a:highlight>
                  <a:srgbClr val="00FF00"/>
                </a:highlight>
                <a:latin typeface="Times New Roman" panose="02020603050405020304" pitchFamily="18" charset="0"/>
                <a:cs typeface="Times New Roman" panose="02020603050405020304" pitchFamily="18" charset="0"/>
              </a:rPr>
              <a:t>learn from text </a:t>
            </a: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13318</Words>
  <Application>WPS 演示</Application>
  <PresentationFormat>宽屏</PresentationFormat>
  <Paragraphs>187</Paragraphs>
  <Slides>16</Slides>
  <Notes>0</Notes>
  <HiddenSlides>0</HiddenSlides>
  <MMClips>3</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Arial</vt:lpstr>
      <vt:lpstr>宋体</vt:lpstr>
      <vt:lpstr>Wingdings</vt:lpstr>
      <vt:lpstr>Times New Roman</vt:lpstr>
      <vt:lpstr>隶书</vt:lpstr>
      <vt:lpstr>ui-sans-serif</vt:lpstr>
      <vt:lpstr>等线</vt:lpstr>
      <vt:lpstr>微软雅黑</vt:lpstr>
      <vt:lpstr>Arial Unicode MS</vt:lpstr>
      <vt:lpstr>等线 Light</vt:lpstr>
      <vt:lpstr>Calibri</vt:lpstr>
      <vt:lpstr>Segoe Print</vt:lpstr>
      <vt:lpstr>MS PGothic</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Step 8： 高考应用文写作模拟题 ——“每周一星” 推荐</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11</cp:revision>
  <dcterms:created xsi:type="dcterms:W3CDTF">2026-05-04T09:06:00Z</dcterms:created>
  <dcterms:modified xsi:type="dcterms:W3CDTF">2026-05-06T08:25:55Z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